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816" r:id="rId9"/>
    <p:sldMasterId id="2147483828" r:id="rId10"/>
  </p:sldMasterIdLst>
  <p:notesMasterIdLst>
    <p:notesMasterId r:id="rId25"/>
  </p:notesMasterIdLst>
  <p:handoutMasterIdLst>
    <p:handoutMasterId r:id="rId26"/>
  </p:handoutMasterIdLst>
  <p:sldIdLst>
    <p:sldId id="476" r:id="rId11"/>
    <p:sldId id="497" r:id="rId12"/>
    <p:sldId id="504" r:id="rId13"/>
    <p:sldId id="507" r:id="rId14"/>
    <p:sldId id="496" r:id="rId15"/>
    <p:sldId id="480" r:id="rId16"/>
    <p:sldId id="498" r:id="rId17"/>
    <p:sldId id="499" r:id="rId18"/>
    <p:sldId id="500" r:id="rId19"/>
    <p:sldId id="506" r:id="rId20"/>
    <p:sldId id="501" r:id="rId21"/>
    <p:sldId id="493" r:id="rId22"/>
    <p:sldId id="505" r:id="rId23"/>
    <p:sldId id="495" r:id="rId24"/>
  </p:sldIdLst>
  <p:sldSz cx="12192000" cy="6858000"/>
  <p:notesSz cx="6797675" cy="9928225"/>
  <p:defaultTextStyle>
    <a:defPPr>
      <a:defRPr lang="ru-RU"/>
    </a:defPPr>
    <a:lvl1pPr marL="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008080"/>
    <a:srgbClr val="000099"/>
    <a:srgbClr val="C0BE7C"/>
    <a:srgbClr val="A1A1A1"/>
    <a:srgbClr val="83C400"/>
    <a:srgbClr val="6565FF"/>
    <a:srgbClr val="F0A16C"/>
    <a:srgbClr val="4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77B-8BCB-4804-B70E-C707BEA49FF5}" v="1" dt="2020-05-15T10:48:3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2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18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4F12-83E1-4F5B-A011-2DC296267F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6844-05ED-4A7E-ADBA-F062DA6A0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1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34B68-A6FA-4D24-9C7A-3DCE4565700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6747E-5FDA-4EDA-BBAD-D06BBBBAA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285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85A657-F935-4846-A4F5-7311BAE6ECDA}" type="slidenum">
              <a:rPr lang="ru-RU">
                <a:solidFill>
                  <a:prstClr val="black"/>
                </a:solidFill>
                <a:latin typeface="Arial" charset="0"/>
              </a:rPr>
              <a:pPr defTabSz="14285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71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1800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42760-C51C-424B-834B-420AD2635A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1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2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725" y="741363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4A2AF-EF4C-4065-BF25-83CC902E48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8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11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1800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42760-C51C-424B-834B-420AD2635A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51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725" y="741363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4A2AF-EF4C-4065-BF25-83CC902E48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8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6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14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5263" y="844550"/>
            <a:ext cx="7456488" cy="4194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1994" y="5317708"/>
            <a:ext cx="5188862" cy="50381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55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5263" y="844550"/>
            <a:ext cx="7456488" cy="4194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1994" y="5317708"/>
            <a:ext cx="5188862" cy="50381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085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3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4820-BD6E-490C-937D-5B5C073DE7AF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23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6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5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73A64F-6389-48A6-A39F-223D3091F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391E8D0-99ED-4CB0-9340-34B6BEE8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995767-D586-4CC0-9768-F7FF773B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6AC861-E94C-4076-A158-F647550C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BC0AC0-0465-4BA7-ACA2-C71F2DED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943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A85F7E-8C93-468F-B287-0640692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427AEB9-5063-42F1-BD6C-74F1AFBB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39DA38-536E-499C-9124-BB8341AA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BB3984-45FF-4B49-9CA2-3730975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BB11FE-F872-4E7C-B838-2D216C3A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0963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27" indent="0" algn="ctr">
              <a:buNone/>
              <a:defRPr sz="2000"/>
            </a:lvl2pPr>
            <a:lvl3pPr marL="913127" indent="0" algn="ctr">
              <a:buNone/>
              <a:defRPr sz="1867"/>
            </a:lvl3pPr>
            <a:lvl4pPr marL="1369686" indent="0" algn="ctr">
              <a:buNone/>
              <a:defRPr sz="1600"/>
            </a:lvl4pPr>
            <a:lvl5pPr marL="1826250" indent="0" algn="ctr">
              <a:buNone/>
              <a:defRPr sz="1600"/>
            </a:lvl5pPr>
            <a:lvl6pPr marL="2282846" indent="0" algn="ctr">
              <a:buNone/>
              <a:defRPr sz="1600"/>
            </a:lvl6pPr>
            <a:lvl7pPr marL="2739377" indent="0" algn="ctr">
              <a:buNone/>
              <a:defRPr sz="1600"/>
            </a:lvl7pPr>
            <a:lvl8pPr marL="3195905" indent="0" algn="ctr">
              <a:buNone/>
              <a:defRPr sz="1600"/>
            </a:lvl8pPr>
            <a:lvl9pPr marL="365243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236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93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9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908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996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127" indent="0">
              <a:buNone/>
              <a:defRPr sz="1867" b="1"/>
            </a:lvl3pPr>
            <a:lvl4pPr marL="1369686" indent="0">
              <a:buNone/>
              <a:defRPr sz="1600" b="1"/>
            </a:lvl4pPr>
            <a:lvl5pPr marL="1826250" indent="0">
              <a:buNone/>
              <a:defRPr sz="1600" b="1"/>
            </a:lvl5pPr>
            <a:lvl6pPr marL="2282846" indent="0">
              <a:buNone/>
              <a:defRPr sz="1600" b="1"/>
            </a:lvl6pPr>
            <a:lvl7pPr marL="2739377" indent="0">
              <a:buNone/>
              <a:defRPr sz="1600" b="1"/>
            </a:lvl7pPr>
            <a:lvl8pPr marL="3195905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127" indent="0">
              <a:buNone/>
              <a:defRPr sz="1867" b="1"/>
            </a:lvl3pPr>
            <a:lvl4pPr marL="1369686" indent="0">
              <a:buNone/>
              <a:defRPr sz="1600" b="1"/>
            </a:lvl4pPr>
            <a:lvl5pPr marL="1826250" indent="0">
              <a:buNone/>
              <a:defRPr sz="1600" b="1"/>
            </a:lvl5pPr>
            <a:lvl6pPr marL="2282846" indent="0">
              <a:buNone/>
              <a:defRPr sz="1600" b="1"/>
            </a:lvl6pPr>
            <a:lvl7pPr marL="2739377" indent="0">
              <a:buNone/>
              <a:defRPr sz="1600" b="1"/>
            </a:lvl7pPr>
            <a:lvl8pPr marL="3195905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04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124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086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27" indent="0">
              <a:buNone/>
              <a:defRPr sz="1467"/>
            </a:lvl2pPr>
            <a:lvl3pPr marL="913127" indent="0">
              <a:buNone/>
              <a:defRPr sz="1200"/>
            </a:lvl3pPr>
            <a:lvl4pPr marL="1369686" indent="0">
              <a:buNone/>
              <a:defRPr sz="1067"/>
            </a:lvl4pPr>
            <a:lvl5pPr marL="1826250" indent="0">
              <a:buNone/>
              <a:defRPr sz="1067"/>
            </a:lvl5pPr>
            <a:lvl6pPr marL="2282846" indent="0">
              <a:buNone/>
              <a:defRPr sz="1067"/>
            </a:lvl6pPr>
            <a:lvl7pPr marL="2739377" indent="0">
              <a:buNone/>
              <a:defRPr sz="1067"/>
            </a:lvl7pPr>
            <a:lvl8pPr marL="3195905" indent="0">
              <a:buNone/>
              <a:defRPr sz="1067"/>
            </a:lvl8pPr>
            <a:lvl9pPr marL="3652439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99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127" indent="0">
              <a:buNone/>
              <a:defRPr sz="2400"/>
            </a:lvl3pPr>
            <a:lvl4pPr marL="1369686" indent="0">
              <a:buNone/>
              <a:defRPr sz="2000"/>
            </a:lvl4pPr>
            <a:lvl5pPr marL="1826250" indent="0">
              <a:buNone/>
              <a:defRPr sz="2000"/>
            </a:lvl5pPr>
            <a:lvl6pPr marL="2282846" indent="0">
              <a:buNone/>
              <a:defRPr sz="2000"/>
            </a:lvl6pPr>
            <a:lvl7pPr marL="2739377" indent="0">
              <a:buNone/>
              <a:defRPr sz="2000"/>
            </a:lvl7pPr>
            <a:lvl8pPr marL="3195905" indent="0">
              <a:buNone/>
              <a:defRPr sz="2000"/>
            </a:lvl8pPr>
            <a:lvl9pPr marL="365243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27" indent="0">
              <a:buNone/>
              <a:defRPr sz="1467"/>
            </a:lvl2pPr>
            <a:lvl3pPr marL="913127" indent="0">
              <a:buNone/>
              <a:defRPr sz="1200"/>
            </a:lvl3pPr>
            <a:lvl4pPr marL="1369686" indent="0">
              <a:buNone/>
              <a:defRPr sz="1067"/>
            </a:lvl4pPr>
            <a:lvl5pPr marL="1826250" indent="0">
              <a:buNone/>
              <a:defRPr sz="1067"/>
            </a:lvl5pPr>
            <a:lvl6pPr marL="2282846" indent="0">
              <a:buNone/>
              <a:defRPr sz="1067"/>
            </a:lvl6pPr>
            <a:lvl7pPr marL="2739377" indent="0">
              <a:buNone/>
              <a:defRPr sz="1067"/>
            </a:lvl7pPr>
            <a:lvl8pPr marL="3195905" indent="0">
              <a:buNone/>
              <a:defRPr sz="1067"/>
            </a:lvl8pPr>
            <a:lvl9pPr marL="3652439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329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6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D6BC132-CE74-4300-8986-2403FD2E7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CB6E4B-8940-4236-9BB8-179C95E14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3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1D544C-9FA9-43E2-9A9B-BAD6799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8F3780-A5C4-4D04-90B7-823EC97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C48E61-C103-4B13-AB90-5CC2E0A3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29814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0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20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83" indent="0" algn="ctr">
              <a:buNone/>
              <a:defRPr sz="2000"/>
            </a:lvl2pPr>
            <a:lvl3pPr marL="912616" indent="0" algn="ctr">
              <a:buNone/>
              <a:defRPr sz="1900"/>
            </a:lvl3pPr>
            <a:lvl4pPr marL="1368924" indent="0" algn="ctr">
              <a:buNone/>
              <a:defRPr sz="1600"/>
            </a:lvl4pPr>
            <a:lvl5pPr marL="1825232" indent="0" algn="ctr">
              <a:buNone/>
              <a:defRPr sz="1600"/>
            </a:lvl5pPr>
            <a:lvl6pPr marL="2281566" indent="0" algn="ctr">
              <a:buNone/>
              <a:defRPr sz="1600"/>
            </a:lvl6pPr>
            <a:lvl7pPr marL="2737849" indent="0" algn="ctr">
              <a:buNone/>
              <a:defRPr sz="1600"/>
            </a:lvl7pPr>
            <a:lvl8pPr marL="3194128" indent="0" algn="ctr">
              <a:buNone/>
              <a:defRPr sz="1600"/>
            </a:lvl8pPr>
            <a:lvl9pPr marL="365041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3E37-6486-46E8-BC79-E9D4B2ACC6C1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A2DFF-2DF1-4AD4-BDA0-8C8B140D1B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435831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DE80-1054-494E-A314-C78757888378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D884-4055-4F32-9FD9-B9106096E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57200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9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9" y="45896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8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DAA0-DADD-48F1-9F86-7BB22D44F1E7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852D-2EA6-43AB-B578-03879ECEF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028169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F4A1-C5AB-4C03-B197-51B7FD3ECE55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904B-BCC7-483E-8667-D57D88AD98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1404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3" indent="0">
              <a:buNone/>
              <a:defRPr sz="2000" b="1"/>
            </a:lvl2pPr>
            <a:lvl3pPr marL="912616" indent="0">
              <a:buNone/>
              <a:defRPr sz="1900" b="1"/>
            </a:lvl3pPr>
            <a:lvl4pPr marL="1368924" indent="0">
              <a:buNone/>
              <a:defRPr sz="1600" b="1"/>
            </a:lvl4pPr>
            <a:lvl5pPr marL="1825232" indent="0">
              <a:buNone/>
              <a:defRPr sz="1600" b="1"/>
            </a:lvl5pPr>
            <a:lvl6pPr marL="2281566" indent="0">
              <a:buNone/>
              <a:defRPr sz="1600" b="1"/>
            </a:lvl6pPr>
            <a:lvl7pPr marL="2737849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1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3" indent="0">
              <a:buNone/>
              <a:defRPr sz="2000" b="1"/>
            </a:lvl2pPr>
            <a:lvl3pPr marL="912616" indent="0">
              <a:buNone/>
              <a:defRPr sz="1900" b="1"/>
            </a:lvl3pPr>
            <a:lvl4pPr marL="1368924" indent="0">
              <a:buNone/>
              <a:defRPr sz="1600" b="1"/>
            </a:lvl4pPr>
            <a:lvl5pPr marL="1825232" indent="0">
              <a:buNone/>
              <a:defRPr sz="1600" b="1"/>
            </a:lvl5pPr>
            <a:lvl6pPr marL="2281566" indent="0">
              <a:buNone/>
              <a:defRPr sz="1600" b="1"/>
            </a:lvl6pPr>
            <a:lvl7pPr marL="2737849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1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51DB-5B3E-42EA-8E35-21357632F67E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08A7-B630-4767-86E0-88C1310611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77802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4906-9336-49F1-909A-BEA9981B8D16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5357-C89F-4F4E-B671-FB718DE316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8010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34714-F71F-4A4A-A6CF-3A53888BAFD8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9369-AD35-45B5-8FD5-7EDCA1B2B1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635176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220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3" indent="0">
              <a:buNone/>
              <a:defRPr sz="1500"/>
            </a:lvl2pPr>
            <a:lvl3pPr marL="912616" indent="0">
              <a:buNone/>
              <a:defRPr sz="1200"/>
            </a:lvl3pPr>
            <a:lvl4pPr marL="1368924" indent="0">
              <a:buNone/>
              <a:defRPr sz="1100"/>
            </a:lvl4pPr>
            <a:lvl5pPr marL="1825232" indent="0">
              <a:buNone/>
              <a:defRPr sz="1100"/>
            </a:lvl5pPr>
            <a:lvl6pPr marL="2281566" indent="0">
              <a:buNone/>
              <a:defRPr sz="1100"/>
            </a:lvl6pPr>
            <a:lvl7pPr marL="2737849" indent="0">
              <a:buNone/>
              <a:defRPr sz="1100"/>
            </a:lvl7pPr>
            <a:lvl8pPr marL="3194128" indent="0">
              <a:buNone/>
              <a:defRPr sz="1100"/>
            </a:lvl8pPr>
            <a:lvl9pPr marL="365041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42C2-66C6-4C92-90AF-A9FB876314C7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197A-F3F1-4FB8-9863-F21CDD16F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01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44749-47BE-48E6-8247-44FD888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14AA15-9BB1-41F3-A6BE-2B246EFB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244908-154E-4E99-9802-B83F4B1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70545F-7B7C-4CCD-88AE-F1A6BF52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6966FB-FFEC-4CF9-8076-C908E36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78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220" y="987464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83" indent="0">
              <a:buNone/>
              <a:defRPr sz="2800"/>
            </a:lvl2pPr>
            <a:lvl3pPr marL="912616" indent="0">
              <a:buNone/>
              <a:defRPr sz="2400"/>
            </a:lvl3pPr>
            <a:lvl4pPr marL="1368924" indent="0">
              <a:buNone/>
              <a:defRPr sz="2000"/>
            </a:lvl4pPr>
            <a:lvl5pPr marL="1825232" indent="0">
              <a:buNone/>
              <a:defRPr sz="2000"/>
            </a:lvl5pPr>
            <a:lvl6pPr marL="2281566" indent="0">
              <a:buNone/>
              <a:defRPr sz="2000"/>
            </a:lvl6pPr>
            <a:lvl7pPr marL="2737849" indent="0">
              <a:buNone/>
              <a:defRPr sz="2000"/>
            </a:lvl7pPr>
            <a:lvl8pPr marL="3194128" indent="0">
              <a:buNone/>
              <a:defRPr sz="2000"/>
            </a:lvl8pPr>
            <a:lvl9pPr marL="3650411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3" indent="0">
              <a:buNone/>
              <a:defRPr sz="1500"/>
            </a:lvl2pPr>
            <a:lvl3pPr marL="912616" indent="0">
              <a:buNone/>
              <a:defRPr sz="1200"/>
            </a:lvl3pPr>
            <a:lvl4pPr marL="1368924" indent="0">
              <a:buNone/>
              <a:defRPr sz="1100"/>
            </a:lvl4pPr>
            <a:lvl5pPr marL="1825232" indent="0">
              <a:buNone/>
              <a:defRPr sz="1100"/>
            </a:lvl5pPr>
            <a:lvl6pPr marL="2281566" indent="0">
              <a:buNone/>
              <a:defRPr sz="1100"/>
            </a:lvl6pPr>
            <a:lvl7pPr marL="2737849" indent="0">
              <a:buNone/>
              <a:defRPr sz="1100"/>
            </a:lvl7pPr>
            <a:lvl8pPr marL="3194128" indent="0">
              <a:buNone/>
              <a:defRPr sz="1100"/>
            </a:lvl8pPr>
            <a:lvl9pPr marL="365041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AC2C-0BB0-4CAC-AE5D-6163A6AB1F15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E831-D4C7-4888-A0E5-B92EE9CD7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4445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2825-3774-4657-9F88-C821C9F509C8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231C-7827-4FD8-9F91-C6267E92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989902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57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9" y="365157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1EE55-AFDB-40B4-AF9E-89AB04E42370}" type="datetimeFigureOut">
              <a:rPr lang="ru-RU"/>
              <a:pPr>
                <a:defRPr/>
              </a:pPr>
              <a:t>17.04.2024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12CF-60B8-4CB2-9B52-9D0D504C6B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6733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7767" indent="0" algn="ctr">
              <a:buNone/>
              <a:defRPr sz="2267"/>
            </a:lvl2pPr>
            <a:lvl3pPr marL="1035535" indent="0" algn="ctr">
              <a:buNone/>
              <a:defRPr sz="2000"/>
            </a:lvl3pPr>
            <a:lvl4pPr marL="1553293" indent="0" algn="ctr">
              <a:buNone/>
              <a:defRPr sz="1867"/>
            </a:lvl4pPr>
            <a:lvl5pPr marL="2071063" indent="0" algn="ctr">
              <a:buNone/>
              <a:defRPr sz="1867"/>
            </a:lvl5pPr>
            <a:lvl6pPr marL="2588822" indent="0" algn="ctr">
              <a:buNone/>
              <a:defRPr sz="1867"/>
            </a:lvl6pPr>
            <a:lvl7pPr marL="3106593" indent="0" algn="ctr">
              <a:buNone/>
              <a:defRPr sz="1867"/>
            </a:lvl7pPr>
            <a:lvl8pPr marL="3624356" indent="0" algn="ctr">
              <a:buNone/>
              <a:defRPr sz="1867"/>
            </a:lvl8pPr>
            <a:lvl9pPr marL="4142115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20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837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930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7767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55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532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71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88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1065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243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421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23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67" indent="0">
              <a:buNone/>
              <a:defRPr sz="2267" b="1"/>
            </a:lvl2pPr>
            <a:lvl3pPr marL="1035535" indent="0">
              <a:buNone/>
              <a:defRPr sz="2000" b="1"/>
            </a:lvl3pPr>
            <a:lvl4pPr marL="1553293" indent="0">
              <a:buNone/>
              <a:defRPr sz="1867" b="1"/>
            </a:lvl4pPr>
            <a:lvl5pPr marL="2071063" indent="0">
              <a:buNone/>
              <a:defRPr sz="1867" b="1"/>
            </a:lvl5pPr>
            <a:lvl6pPr marL="2588822" indent="0">
              <a:buNone/>
              <a:defRPr sz="1867" b="1"/>
            </a:lvl6pPr>
            <a:lvl7pPr marL="3106593" indent="0">
              <a:buNone/>
              <a:defRPr sz="1867" b="1"/>
            </a:lvl7pPr>
            <a:lvl8pPr marL="3624356" indent="0">
              <a:buNone/>
              <a:defRPr sz="1867" b="1"/>
            </a:lvl8pPr>
            <a:lvl9pPr marL="4142115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67" indent="0">
              <a:buNone/>
              <a:defRPr sz="2267" b="1"/>
            </a:lvl2pPr>
            <a:lvl3pPr marL="1035535" indent="0">
              <a:buNone/>
              <a:defRPr sz="2000" b="1"/>
            </a:lvl3pPr>
            <a:lvl4pPr marL="1553293" indent="0">
              <a:buNone/>
              <a:defRPr sz="1867" b="1"/>
            </a:lvl4pPr>
            <a:lvl5pPr marL="2071063" indent="0">
              <a:buNone/>
              <a:defRPr sz="1867" b="1"/>
            </a:lvl5pPr>
            <a:lvl6pPr marL="2588822" indent="0">
              <a:buNone/>
              <a:defRPr sz="1867" b="1"/>
            </a:lvl6pPr>
            <a:lvl7pPr marL="3106593" indent="0">
              <a:buNone/>
              <a:defRPr sz="1867" b="1"/>
            </a:lvl7pPr>
            <a:lvl8pPr marL="3624356" indent="0">
              <a:buNone/>
              <a:defRPr sz="1867" b="1"/>
            </a:lvl8pPr>
            <a:lvl9pPr marL="4142115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63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00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9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411F8E-E063-4A97-98B9-881A6AE2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B66498-08B9-4B8E-A78A-02B19FE7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6388DE-9188-4BC5-9F4D-D67A110A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4AAFC5-DC26-4722-8679-14C99F2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FC684E-4269-42DD-84C9-320F629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1395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37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7767" indent="0">
              <a:buNone/>
              <a:defRPr sz="1600"/>
            </a:lvl2pPr>
            <a:lvl3pPr marL="1035535" indent="0">
              <a:buNone/>
              <a:defRPr sz="1333"/>
            </a:lvl3pPr>
            <a:lvl4pPr marL="1553293" indent="0">
              <a:buNone/>
              <a:defRPr sz="1200"/>
            </a:lvl4pPr>
            <a:lvl5pPr marL="2071063" indent="0">
              <a:buNone/>
              <a:defRPr sz="1200"/>
            </a:lvl5pPr>
            <a:lvl6pPr marL="2588822" indent="0">
              <a:buNone/>
              <a:defRPr sz="1200"/>
            </a:lvl6pPr>
            <a:lvl7pPr marL="3106593" indent="0">
              <a:buNone/>
              <a:defRPr sz="1200"/>
            </a:lvl7pPr>
            <a:lvl8pPr marL="3624356" indent="0">
              <a:buNone/>
              <a:defRPr sz="1200"/>
            </a:lvl8pPr>
            <a:lvl9pPr marL="414211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32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37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7767" indent="0">
              <a:buNone/>
              <a:defRPr sz="3200"/>
            </a:lvl2pPr>
            <a:lvl3pPr marL="1035535" indent="0">
              <a:buNone/>
              <a:defRPr sz="2667"/>
            </a:lvl3pPr>
            <a:lvl4pPr marL="1553293" indent="0">
              <a:buNone/>
              <a:defRPr sz="2267"/>
            </a:lvl4pPr>
            <a:lvl5pPr marL="2071063" indent="0">
              <a:buNone/>
              <a:defRPr sz="2267"/>
            </a:lvl5pPr>
            <a:lvl6pPr marL="2588822" indent="0">
              <a:buNone/>
              <a:defRPr sz="2267"/>
            </a:lvl6pPr>
            <a:lvl7pPr marL="3106593" indent="0">
              <a:buNone/>
              <a:defRPr sz="2267"/>
            </a:lvl7pPr>
            <a:lvl8pPr marL="3624356" indent="0">
              <a:buNone/>
              <a:defRPr sz="2267"/>
            </a:lvl8pPr>
            <a:lvl9pPr marL="4142115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7767" indent="0">
              <a:buNone/>
              <a:defRPr sz="1600"/>
            </a:lvl2pPr>
            <a:lvl3pPr marL="1035535" indent="0">
              <a:buNone/>
              <a:defRPr sz="1333"/>
            </a:lvl3pPr>
            <a:lvl4pPr marL="1553293" indent="0">
              <a:buNone/>
              <a:defRPr sz="1200"/>
            </a:lvl4pPr>
            <a:lvl5pPr marL="2071063" indent="0">
              <a:buNone/>
              <a:defRPr sz="1200"/>
            </a:lvl5pPr>
            <a:lvl6pPr marL="2588822" indent="0">
              <a:buNone/>
              <a:defRPr sz="1200"/>
            </a:lvl6pPr>
            <a:lvl7pPr marL="3106593" indent="0">
              <a:buNone/>
              <a:defRPr sz="1200"/>
            </a:lvl7pPr>
            <a:lvl8pPr marL="3624356" indent="0">
              <a:buNone/>
              <a:defRPr sz="1200"/>
            </a:lvl8pPr>
            <a:lvl9pPr marL="414211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94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0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46" y="365311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11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452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348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39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212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20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42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6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F4AB06-6299-42DF-A10E-8DE8FC5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20EDAB-FB03-491B-84A1-758609CC1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3516DE7-5C8D-4F0E-BF44-088495B88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2BCE7B-AFAB-44B8-B356-A0C239A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51CB5C-11B5-4D38-9D74-158953A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2BAD4A-3B8E-4BEA-A6B9-1B1BA08F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70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926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06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68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84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47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91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79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62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04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3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0FAF16-2943-4763-94B1-F8AC6F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508981-9819-4070-AC62-06ACA86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CE2FFE-CD5A-40BF-BF09-061A98C2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58CD6F2-8642-4215-857A-5CC92B39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AF0E52B-0171-465F-BFAC-36949798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6D2D083-6DB7-42F4-867B-041B67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53E315C-439B-4C6E-B7F3-400CC2F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EB1215B-CBF7-4A5B-B6E8-FD97781A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1147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63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3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72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04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27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7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75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98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1302B-83A9-41A3-ABA1-195A8E1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A0605D3-5849-4536-A64C-2B495DC3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B4AEA83-7E32-4B33-AFA5-A94FD48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EE0A12-0414-4DA9-B574-6EC3CD8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0601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89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643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12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563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23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04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56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59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6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180488B-A2AF-44BD-BCA0-863E86B2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D185138-2F34-4758-8F4B-4344E2F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4D71D8C-EEA0-4FA4-BE4A-781B2708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042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30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40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76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881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105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10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9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773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81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7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A0D8A1-54B6-4D3D-B131-4AD39E04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47E184-A4D9-42FF-98BC-C09074A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E321F8E-8209-4938-A0B1-FBDB7CBE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D59BE4-0B27-4DCF-A950-A49E77BD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FB5F51-B82E-4AC8-923C-F06E0AFD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F1B0EE0-EFB2-42DA-8643-A1B371B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8529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1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14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87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19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9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0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55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540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04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9" indent="0" algn="ctr">
              <a:buNone/>
              <a:defRPr sz="2000"/>
            </a:lvl2pPr>
            <a:lvl3pPr marL="912809" indent="0" algn="ctr">
              <a:buNone/>
              <a:defRPr sz="1867"/>
            </a:lvl3pPr>
            <a:lvl4pPr marL="1369210" indent="0" algn="ctr">
              <a:buNone/>
              <a:defRPr sz="1600"/>
            </a:lvl4pPr>
            <a:lvl5pPr marL="1825616" indent="0" algn="ctr">
              <a:buNone/>
              <a:defRPr sz="1600"/>
            </a:lvl5pPr>
            <a:lvl6pPr marL="2282062" indent="0" algn="ctr">
              <a:buNone/>
              <a:defRPr sz="1600"/>
            </a:lvl6pPr>
            <a:lvl7pPr marL="2738425" indent="0" algn="ctr">
              <a:buNone/>
              <a:defRPr sz="1600"/>
            </a:lvl7pPr>
            <a:lvl8pPr marL="3194785" indent="0" algn="ctr">
              <a:buNone/>
              <a:defRPr sz="1600"/>
            </a:lvl8pPr>
            <a:lvl9pPr marL="3651151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5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7576C1-53E1-4C8B-A27C-75CC33E2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C210217-45FB-43FC-B043-72ADEEA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561F605-A411-46B2-96C2-28489D1B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A6B0C3A-B891-49AB-A846-1F4D278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F9ADF0-BA82-4DE6-AC96-0513ABD2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547D71-D0B8-4725-887A-78E7C0E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9145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99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9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4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13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98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9" indent="0">
              <a:buNone/>
              <a:defRPr sz="2000" b="1"/>
            </a:lvl2pPr>
            <a:lvl3pPr marL="912809" indent="0">
              <a:buNone/>
              <a:defRPr sz="1867" b="1"/>
            </a:lvl3pPr>
            <a:lvl4pPr marL="1369210" indent="0">
              <a:buNone/>
              <a:defRPr sz="1600" b="1"/>
            </a:lvl4pPr>
            <a:lvl5pPr marL="1825616" indent="0">
              <a:buNone/>
              <a:defRPr sz="1600" b="1"/>
            </a:lvl5pPr>
            <a:lvl6pPr marL="2282062" indent="0">
              <a:buNone/>
              <a:defRPr sz="1600" b="1"/>
            </a:lvl6pPr>
            <a:lvl7pPr marL="2738425" indent="0">
              <a:buNone/>
              <a:defRPr sz="1600" b="1"/>
            </a:lvl7pPr>
            <a:lvl8pPr marL="3194785" indent="0">
              <a:buNone/>
              <a:defRPr sz="1600" b="1"/>
            </a:lvl8pPr>
            <a:lvl9pPr marL="365115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4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9" indent="0">
              <a:buNone/>
              <a:defRPr sz="2000" b="1"/>
            </a:lvl2pPr>
            <a:lvl3pPr marL="912809" indent="0">
              <a:buNone/>
              <a:defRPr sz="1867" b="1"/>
            </a:lvl3pPr>
            <a:lvl4pPr marL="1369210" indent="0">
              <a:buNone/>
              <a:defRPr sz="1600" b="1"/>
            </a:lvl4pPr>
            <a:lvl5pPr marL="1825616" indent="0">
              <a:buNone/>
              <a:defRPr sz="1600" b="1"/>
            </a:lvl5pPr>
            <a:lvl6pPr marL="2282062" indent="0">
              <a:buNone/>
              <a:defRPr sz="1600" b="1"/>
            </a:lvl6pPr>
            <a:lvl7pPr marL="2738425" indent="0">
              <a:buNone/>
              <a:defRPr sz="1600" b="1"/>
            </a:lvl7pPr>
            <a:lvl8pPr marL="3194785" indent="0">
              <a:buNone/>
              <a:defRPr sz="1600" b="1"/>
            </a:lvl8pPr>
            <a:lvl9pPr marL="365115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2" y="2505094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148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86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43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9" indent="0">
              <a:buNone/>
              <a:defRPr sz="1467"/>
            </a:lvl2pPr>
            <a:lvl3pPr marL="912809" indent="0">
              <a:buNone/>
              <a:defRPr sz="1200"/>
            </a:lvl3pPr>
            <a:lvl4pPr marL="1369210" indent="0">
              <a:buNone/>
              <a:defRPr sz="1067"/>
            </a:lvl4pPr>
            <a:lvl5pPr marL="1825616" indent="0">
              <a:buNone/>
              <a:defRPr sz="1067"/>
            </a:lvl5pPr>
            <a:lvl6pPr marL="2282062" indent="0">
              <a:buNone/>
              <a:defRPr sz="1067"/>
            </a:lvl6pPr>
            <a:lvl7pPr marL="2738425" indent="0">
              <a:buNone/>
              <a:defRPr sz="1067"/>
            </a:lvl7pPr>
            <a:lvl8pPr marL="3194785" indent="0">
              <a:buNone/>
              <a:defRPr sz="1067"/>
            </a:lvl8pPr>
            <a:lvl9pPr marL="3651151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187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59" indent="0">
              <a:buNone/>
              <a:defRPr sz="2800"/>
            </a:lvl2pPr>
            <a:lvl3pPr marL="912809" indent="0">
              <a:buNone/>
              <a:defRPr sz="2400"/>
            </a:lvl3pPr>
            <a:lvl4pPr marL="1369210" indent="0">
              <a:buNone/>
              <a:defRPr sz="2000"/>
            </a:lvl4pPr>
            <a:lvl5pPr marL="1825616" indent="0">
              <a:buNone/>
              <a:defRPr sz="2000"/>
            </a:lvl5pPr>
            <a:lvl6pPr marL="2282062" indent="0">
              <a:buNone/>
              <a:defRPr sz="2000"/>
            </a:lvl6pPr>
            <a:lvl7pPr marL="2738425" indent="0">
              <a:buNone/>
              <a:defRPr sz="2000"/>
            </a:lvl7pPr>
            <a:lvl8pPr marL="3194785" indent="0">
              <a:buNone/>
              <a:defRPr sz="2000"/>
            </a:lvl8pPr>
            <a:lvl9pPr marL="3651151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9" indent="0">
              <a:buNone/>
              <a:defRPr sz="1467"/>
            </a:lvl2pPr>
            <a:lvl3pPr marL="912809" indent="0">
              <a:buNone/>
              <a:defRPr sz="1200"/>
            </a:lvl3pPr>
            <a:lvl4pPr marL="1369210" indent="0">
              <a:buNone/>
              <a:defRPr sz="1067"/>
            </a:lvl4pPr>
            <a:lvl5pPr marL="1825616" indent="0">
              <a:buNone/>
              <a:defRPr sz="1067"/>
            </a:lvl5pPr>
            <a:lvl6pPr marL="2282062" indent="0">
              <a:buNone/>
              <a:defRPr sz="1067"/>
            </a:lvl6pPr>
            <a:lvl7pPr marL="2738425" indent="0">
              <a:buNone/>
              <a:defRPr sz="1067"/>
            </a:lvl7pPr>
            <a:lvl8pPr marL="3194785" indent="0">
              <a:buNone/>
              <a:defRPr sz="1067"/>
            </a:lvl8pPr>
            <a:lvl9pPr marL="3651151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514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36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20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6" y="36520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F2A33-1743-4AFF-B1F9-E577FB1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82BF8C7-4B80-4D99-87B8-514B8D3F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FE5ED2-ABCA-4443-A4D4-0EE93EBC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AF-FA8E-4331-B83C-2161CE3736B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B5C561-8AD4-4BFB-9ED0-6A9B6AED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615B8A7-4B89-491C-BBEE-3CB1FFC9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96" tIns="34283" rIns="68496" bIns="342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496" tIns="34283" rIns="68496" bIns="342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4"/>
            <a:ext cx="2743200" cy="365125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582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582"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58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582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58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31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00" indent="-228300" algn="l" defTabSz="9131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94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22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53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4483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0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8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4204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98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7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6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50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46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77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05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9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11" y="366191"/>
            <a:ext cx="105156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4" tIns="45674" rIns="91274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11" y="1824573"/>
            <a:ext cx="10515600" cy="4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4" tIns="45674" rIns="91274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19"/>
            <a:ext cx="2743200" cy="366183"/>
          </a:xfrm>
          <a:prstGeom prst="rect">
            <a:avLst/>
          </a:prstGeom>
        </p:spPr>
        <p:txBody>
          <a:bodyPr vert="horz" lIns="91274" tIns="45674" rIns="91274" bIns="4567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2616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912616">
                <a:defRPr/>
              </a:pPr>
              <a:t>17.04.2024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11" y="6356619"/>
            <a:ext cx="4114800" cy="366183"/>
          </a:xfrm>
          <a:prstGeom prst="rect">
            <a:avLst/>
          </a:prstGeom>
        </p:spPr>
        <p:txBody>
          <a:bodyPr vert="horz" lIns="91274" tIns="45674" rIns="91274" bIns="4567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2616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19"/>
            <a:ext cx="2743200" cy="366183"/>
          </a:xfrm>
          <a:prstGeom prst="rect">
            <a:avLst/>
          </a:prstGeom>
        </p:spPr>
        <p:txBody>
          <a:bodyPr vert="horz" wrap="square" lIns="91274" tIns="45674" rIns="91274" bIns="4567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2616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91261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8375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6830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5232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3658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169" indent="-228169" algn="l" defTabSz="91261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06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0782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64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47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683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89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294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3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6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24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32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66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49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28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11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51019" tIns="25514" rIns="51019" bIns="2551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55"/>
            <a:ext cx="10515600" cy="4351337"/>
          </a:xfrm>
          <a:prstGeom prst="rect">
            <a:avLst/>
          </a:prstGeom>
        </p:spPr>
        <p:txBody>
          <a:bodyPr vert="horz" lIns="51019" tIns="25514" rIns="51019" bIns="255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1019" tIns="25514" rIns="51019" bIns="25514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86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65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51019" tIns="25514" rIns="51019" bIns="25514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86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1019" tIns="25514" rIns="51019" bIns="25514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086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5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35535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878" indent="-258878" algn="l" defTabSz="1035535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6639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4413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2167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9944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47703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65477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83235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401005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7767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535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3293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1063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8822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6593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4356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2115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03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5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3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342" tIns="34201" rIns="68342" bIns="34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342" tIns="34201" rIns="68342" bIns="34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4"/>
            <a:ext cx="27432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218">
                <a:defRPr/>
              </a:pPr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21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28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5" indent="-228225" algn="l" defTabSz="9128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70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30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93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3755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0203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6602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3009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9454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9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809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9210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5616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2062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8425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4785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1151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18" Type="http://schemas.microsoft.com/office/2007/relationships/hdphoto" Target="../media/hdphoto15.wdp"/><Relationship Id="rId26" Type="http://schemas.microsoft.com/office/2007/relationships/hdphoto" Target="../media/hdphoto18.wdp"/><Relationship Id="rId39" Type="http://schemas.openxmlformats.org/officeDocument/2006/relationships/image" Target="../media/image86.png"/><Relationship Id="rId3" Type="http://schemas.openxmlformats.org/officeDocument/2006/relationships/image" Target="../media/image6.jpeg"/><Relationship Id="rId21" Type="http://schemas.openxmlformats.org/officeDocument/2006/relationships/image" Target="../media/image75.png"/><Relationship Id="rId34" Type="http://schemas.openxmlformats.org/officeDocument/2006/relationships/image" Target="../media/image83.png"/><Relationship Id="rId42" Type="http://schemas.microsoft.com/office/2007/relationships/hdphoto" Target="../media/hdphoto25.wdp"/><Relationship Id="rId7" Type="http://schemas.microsoft.com/office/2007/relationships/hdphoto" Target="../media/hdphoto11.wdp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33" Type="http://schemas.openxmlformats.org/officeDocument/2006/relationships/image" Target="../media/image82.jpeg"/><Relationship Id="rId38" Type="http://schemas.microsoft.com/office/2007/relationships/hdphoto" Target="../media/hdphoto23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2.jpeg"/><Relationship Id="rId20" Type="http://schemas.microsoft.com/office/2007/relationships/hdphoto" Target="../media/hdphoto16.wdp"/><Relationship Id="rId29" Type="http://schemas.openxmlformats.org/officeDocument/2006/relationships/image" Target="../media/image80.png"/><Relationship Id="rId41" Type="http://schemas.openxmlformats.org/officeDocument/2006/relationships/image" Target="../media/image8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6.png"/><Relationship Id="rId11" Type="http://schemas.microsoft.com/office/2007/relationships/hdphoto" Target="../media/hdphoto13.wdp"/><Relationship Id="rId24" Type="http://schemas.openxmlformats.org/officeDocument/2006/relationships/image" Target="../media/image77.jpeg"/><Relationship Id="rId32" Type="http://schemas.microsoft.com/office/2007/relationships/hdphoto" Target="../media/hdphoto21.wdp"/><Relationship Id="rId37" Type="http://schemas.openxmlformats.org/officeDocument/2006/relationships/image" Target="../media/image85.png"/><Relationship Id="rId40" Type="http://schemas.microsoft.com/office/2007/relationships/hdphoto" Target="../media/hdphoto24.wdp"/><Relationship Id="rId5" Type="http://schemas.microsoft.com/office/2007/relationships/hdphoto" Target="../media/hdphoto10.wdp"/><Relationship Id="rId15" Type="http://schemas.openxmlformats.org/officeDocument/2006/relationships/image" Target="../media/image71.png"/><Relationship Id="rId23" Type="http://schemas.openxmlformats.org/officeDocument/2006/relationships/image" Target="../media/image76.jpeg"/><Relationship Id="rId28" Type="http://schemas.microsoft.com/office/2007/relationships/hdphoto" Target="../media/hdphoto19.wdp"/><Relationship Id="rId36" Type="http://schemas.openxmlformats.org/officeDocument/2006/relationships/image" Target="../media/image84.wmf"/><Relationship Id="rId10" Type="http://schemas.openxmlformats.org/officeDocument/2006/relationships/image" Target="../media/image68.png"/><Relationship Id="rId19" Type="http://schemas.openxmlformats.org/officeDocument/2006/relationships/image" Target="../media/image74.png"/><Relationship Id="rId31" Type="http://schemas.openxmlformats.org/officeDocument/2006/relationships/image" Target="../media/image81.png"/><Relationship Id="rId4" Type="http://schemas.openxmlformats.org/officeDocument/2006/relationships/image" Target="../media/image65.png"/><Relationship Id="rId9" Type="http://schemas.microsoft.com/office/2007/relationships/hdphoto" Target="../media/hdphoto12.wdp"/><Relationship Id="rId14" Type="http://schemas.microsoft.com/office/2007/relationships/hdphoto" Target="../media/hdphoto14.wdp"/><Relationship Id="rId22" Type="http://schemas.microsoft.com/office/2007/relationships/hdphoto" Target="../media/hdphoto17.wdp"/><Relationship Id="rId27" Type="http://schemas.openxmlformats.org/officeDocument/2006/relationships/image" Target="../media/image79.png"/><Relationship Id="rId30" Type="http://schemas.microsoft.com/office/2007/relationships/hdphoto" Target="../media/hdphoto20.wdp"/><Relationship Id="rId35" Type="http://schemas.microsoft.com/office/2007/relationships/hdphoto" Target="../media/hdphoto22.wdp"/><Relationship Id="rId4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9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98.jpeg"/><Relationship Id="rId18" Type="http://schemas.openxmlformats.org/officeDocument/2006/relationships/image" Target="../media/image102.png"/><Relationship Id="rId3" Type="http://schemas.openxmlformats.org/officeDocument/2006/relationships/image" Target="../media/image89.jpeg"/><Relationship Id="rId7" Type="http://schemas.openxmlformats.org/officeDocument/2006/relationships/image" Target="../media/image94.jpeg"/><Relationship Id="rId12" Type="http://schemas.microsoft.com/office/2007/relationships/hdphoto" Target="../media/hdphoto27.wdp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6" Type="http://schemas.microsoft.com/office/2007/relationships/hdphoto" Target="../media/hdphoto28.wdp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3.jpe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0.jpeg"/><Relationship Id="rId10" Type="http://schemas.microsoft.com/office/2007/relationships/hdphoto" Target="../media/hdphoto26.wdp"/><Relationship Id="rId19" Type="http://schemas.openxmlformats.org/officeDocument/2006/relationships/image" Target="../media/image20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9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4.jpg"/><Relationship Id="rId12" Type="http://schemas.openxmlformats.org/officeDocument/2006/relationships/image" Target="../media/image10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microsoft.com/office/2007/relationships/hdphoto" Target="../media/hdphoto29.wdp"/><Relationship Id="rId5" Type="http://schemas.openxmlformats.org/officeDocument/2006/relationships/image" Target="../media/image103.jpeg"/><Relationship Id="rId10" Type="http://schemas.openxmlformats.org/officeDocument/2006/relationships/image" Target="../media/image10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95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18" Type="http://schemas.openxmlformats.org/officeDocument/2006/relationships/image" Target="../media/image44.jpg"/><Relationship Id="rId3" Type="http://schemas.openxmlformats.org/officeDocument/2006/relationships/image" Target="../media/image30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jpe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6.jpeg"/><Relationship Id="rId21" Type="http://schemas.openxmlformats.org/officeDocument/2006/relationships/image" Target="../media/image64.png"/><Relationship Id="rId7" Type="http://schemas.openxmlformats.org/officeDocument/2006/relationships/image" Target="../media/image54.png"/><Relationship Id="rId12" Type="http://schemas.openxmlformats.org/officeDocument/2006/relationships/image" Target="../media/image58.jpeg"/><Relationship Id="rId17" Type="http://schemas.microsoft.com/office/2007/relationships/hdphoto" Target="../media/hdphoto8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5.wdp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48"/>
            <a:ext cx="12182715" cy="6858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632" y="73610"/>
            <a:ext cx="12221632" cy="471911"/>
          </a:xfrm>
          <a:prstGeom prst="rect">
            <a:avLst/>
          </a:prstGeom>
          <a:noFill/>
          <a:effectLst/>
        </p:spPr>
        <p:txBody>
          <a:bodyPr lIns="101581" tIns="50789" rIns="101581" bIns="507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35111" fontAlgn="base">
              <a:spcBef>
                <a:spcPct val="0"/>
              </a:spcBef>
              <a:spcAft>
                <a:spcPct val="0"/>
              </a:spcAft>
              <a:tabLst>
                <a:tab pos="4183674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3124136"/>
            <a:ext cx="12192000" cy="1200296"/>
          </a:xfrm>
          <a:prstGeom prst="rect">
            <a:avLst/>
          </a:prstGeom>
        </p:spPr>
        <p:txBody>
          <a:bodyPr wrap="square" lIns="121888" tIns="60944" rIns="121888" bIns="60944">
            <a:spAutoFit/>
          </a:bodyPr>
          <a:lstStyle/>
          <a:p>
            <a:pPr algn="ctr" defTabSz="1285001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500" kern="0" dirty="0" smtClean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«Организация формирования</a:t>
            </a:r>
          </a:p>
          <a:p>
            <a:pPr algn="ctr" defTabSz="1285001">
              <a:defRPr/>
            </a:pPr>
            <a:r>
              <a:rPr lang="ru-RU" sz="3500" kern="0" dirty="0" smtClean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мобилизационного людского резерва»</a:t>
            </a:r>
            <a:endParaRPr lang="ru-RU" sz="3500" kern="0" dirty="0">
              <a:solidFill>
                <a:srgbClr val="C00000"/>
              </a:solidFill>
              <a:effectLst>
                <a:glow rad="127000">
                  <a:prstClr val="white"/>
                </a:glow>
              </a:effectLst>
              <a:latin typeface="Impact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434939" y="916410"/>
            <a:ext cx="1359164" cy="11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63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6522423" y="478815"/>
            <a:ext cx="5066056" cy="6292223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3630" y="1"/>
            <a:ext cx="10922340" cy="53226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Обеспечение мобилизационного людского резерва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43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9</a:t>
            </a:r>
          </a:p>
        </p:txBody>
      </p:sp>
      <p:sp>
        <p:nvSpPr>
          <p:cNvPr id="357" name="Скругленный прямоугольник 356"/>
          <p:cNvSpPr/>
          <p:nvPr/>
        </p:nvSpPr>
        <p:spPr>
          <a:xfrm>
            <a:off x="757861" y="540869"/>
            <a:ext cx="5066056" cy="2508655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974919" y="1154327"/>
            <a:ext cx="4772865" cy="1387586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Материальное и финансовое обеспечение</a:t>
            </a: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867" b="1" kern="0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 Пожарно-спасательное оборудование, специальная и дорожно-строительная техника,</a:t>
            </a: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2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ea typeface="Times New Roman"/>
                <a:cs typeface="Arial" pitchFamily="34" charset="0"/>
              </a:rPr>
              <a:t>в том числе за счет средств </a:t>
            </a:r>
            <a:r>
              <a:rPr lang="ru-RU" sz="1600" b="1" kern="0" spc="-2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ea typeface="Times New Roman"/>
                <a:cs typeface="Arial" pitchFamily="34" charset="0"/>
              </a:rPr>
              <a:t>МЧС России</a:t>
            </a:r>
            <a:endParaRPr lang="ru-RU" sz="1600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55" name="Прямоугольник 354"/>
          <p:cNvSpPr/>
          <p:nvPr/>
        </p:nvSpPr>
        <p:spPr>
          <a:xfrm>
            <a:off x="1255320" y="579080"/>
            <a:ext cx="3483235" cy="681046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Субъекты</a:t>
            </a: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Российской Федерации</a:t>
            </a:r>
            <a:endParaRPr lang="ru-RU" sz="2133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371" name="Рисунок 37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334" y="470218"/>
            <a:ext cx="848389" cy="855472"/>
          </a:xfrm>
          <a:prstGeom prst="rect">
            <a:avLst/>
          </a:prstGeom>
        </p:spPr>
      </p:pic>
      <p:pic>
        <p:nvPicPr>
          <p:cNvPr id="373" name="Рисунок 37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93" y="2492076"/>
            <a:ext cx="1042940" cy="499773"/>
          </a:xfrm>
          <a:prstGeom prst="rect">
            <a:avLst/>
          </a:prstGeom>
        </p:spPr>
      </p:pic>
      <p:sp>
        <p:nvSpPr>
          <p:cNvPr id="121" name="Скругленный прямоугольник 120"/>
          <p:cNvSpPr/>
          <p:nvPr/>
        </p:nvSpPr>
        <p:spPr>
          <a:xfrm>
            <a:off x="825390" y="3126592"/>
            <a:ext cx="4947174" cy="1495251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1624937" y="3607125"/>
            <a:ext cx="2816989" cy="541648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Специальные средства для обеспечения правопорядка</a:t>
            </a:r>
            <a:endParaRPr lang="ru-RU" sz="1600" b="1" kern="0" spc="-20" dirty="0">
              <a:solidFill>
                <a:prstClr val="black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108743" y="3179947"/>
            <a:ext cx="1776388" cy="418474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МВД России</a:t>
            </a:r>
            <a:endParaRPr lang="ru-RU" sz="2133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53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2" b="964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7497" y="3147703"/>
            <a:ext cx="1288407" cy="74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996" y="4117438"/>
            <a:ext cx="755487" cy="4564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491" y="4211226"/>
            <a:ext cx="602433" cy="3481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5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383" y="4059360"/>
            <a:ext cx="223456" cy="514501"/>
          </a:xfrm>
          <a:prstGeom prst="rect">
            <a:avLst/>
          </a:prstGeom>
        </p:spPr>
      </p:pic>
      <p:pic>
        <p:nvPicPr>
          <p:cNvPr id="159" name="Рисунок 15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70066" y="2467319"/>
            <a:ext cx="922493" cy="480000"/>
          </a:xfrm>
          <a:prstGeom prst="rect">
            <a:avLst/>
          </a:prstGeom>
        </p:spPr>
      </p:pic>
      <p:grpSp>
        <p:nvGrpSpPr>
          <p:cNvPr id="222" name="Группа 221"/>
          <p:cNvGrpSpPr>
            <a:grpSpLocks/>
          </p:cNvGrpSpPr>
          <p:nvPr/>
        </p:nvGrpSpPr>
        <p:grpSpPr bwMode="auto">
          <a:xfrm>
            <a:off x="4311641" y="1436730"/>
            <a:ext cx="647178" cy="410717"/>
            <a:chOff x="0" y="0"/>
            <a:chExt cx="551470" cy="351188"/>
          </a:xfrm>
        </p:grpSpPr>
        <p:pic>
          <p:nvPicPr>
            <p:cNvPr id="223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0" y="117825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" y="93921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" y="69627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" y="48198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24294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0" name="Рисунок 229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942" y="1446842"/>
            <a:ext cx="562437" cy="43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Рисунок 1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2316" r="48318" b="25726"/>
          <a:stretch/>
        </p:blipFill>
        <p:spPr>
          <a:xfrm>
            <a:off x="1591742" y="2366421"/>
            <a:ext cx="1259853" cy="661651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631" y="1436729"/>
            <a:ext cx="550714" cy="447688"/>
          </a:xfrm>
          <a:prstGeom prst="rect">
            <a:avLst/>
          </a:prstGeom>
        </p:spPr>
      </p:pic>
      <p:sp>
        <p:nvSpPr>
          <p:cNvPr id="257" name="Скругленный прямоугольник 256"/>
          <p:cNvSpPr/>
          <p:nvPr/>
        </p:nvSpPr>
        <p:spPr>
          <a:xfrm>
            <a:off x="786904" y="4702253"/>
            <a:ext cx="4960880" cy="1470327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6954622" y="960823"/>
            <a:ext cx="423620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7886">
              <a:defRPr/>
            </a:pPr>
            <a:r>
              <a:rPr lang="ru-RU" sz="1467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Calibri" pitchFamily="34" charset="0"/>
              </a:rPr>
              <a:t>Вооружение, военная и специальная техника</a:t>
            </a:r>
          </a:p>
        </p:txBody>
      </p:sp>
      <p:pic>
        <p:nvPicPr>
          <p:cNvPr id="275" name="Picture 40" descr="2-п-4м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3539" y="3049524"/>
            <a:ext cx="112164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" name="Picture 11" descr="2966-ж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393" y="3105272"/>
            <a:ext cx="109440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" name="Picture 45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899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4561" y="2221575"/>
            <a:ext cx="1574929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" name="Picture 45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7381" y1="40773" x2="53197" y2="84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8025" y="1362393"/>
            <a:ext cx="2036466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" name="Picture 453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0541" l="0" r="100000">
                        <a14:foregroundMark x1="52366" y1="6757" x2="52778" y2="84535"/>
                        <a14:foregroundMark x1="85185" y1="6757" x2="85802" y2="85661"/>
                        <a14:foregroundMark x1="79167" y1="82508" x2="84568" y2="85961"/>
                        <a14:foregroundMark x1="77109" y1="39865" x2="78344" y2="43919"/>
                        <a14:foregroundMark x1="92850" y1="38739" x2="94959" y2="45045"/>
                        <a14:foregroundMark x1="18313" y1="2703" x2="19136" y2="20571"/>
                        <a14:foregroundMark x1="21656" y1="15090" x2="25977" y2="14264"/>
                        <a14:foregroundMark x1="26646" y1="15390" x2="30761" y2="19745"/>
                        <a14:foregroundMark x1="30967" y1="21171" x2="31790" y2="27477"/>
                        <a14:foregroundMark x1="31173" y1="28378" x2="29527" y2="32958"/>
                        <a14:foregroundMark x1="56944" y1="9610" x2="60391" y2="9685"/>
                        <a14:foregroundMark x1="60957" y1="10135" x2="63837" y2="14339"/>
                        <a14:foregroundMark x1="64043" y1="15315" x2="64043" y2="21096"/>
                        <a14:foregroundMark x1="63837" y1="21547" x2="61163" y2="25751"/>
                        <a14:foregroundMark x1="61163" y1="25526" x2="56790" y2="26426"/>
                        <a14:foregroundMark x1="50103" y1="26426" x2="48405" y2="31682"/>
                        <a14:foregroundMark x1="47685" y1="32658" x2="41152" y2="35285"/>
                        <a14:foregroundMark x1="59156" y1="27102" x2="63837" y2="33634"/>
                        <a14:foregroundMark x1="64352" y1="34610" x2="68158" y2="38514"/>
                        <a14:foregroundMark x1="68158" y1="38964" x2="68981" y2="48799"/>
                        <a14:foregroundMark x1="89043" y1="8183" x2="89043" y2="25375"/>
                        <a14:foregroundMark x1="89918" y1="8483" x2="93570" y2="9985"/>
                        <a14:foregroundMark x1="90535" y1="25526" x2="92695" y2="28378"/>
                        <a14:foregroundMark x1="90535" y1="24399" x2="93519" y2="23724"/>
                        <a14:backgroundMark x1="58230" y1="12312" x2="60700" y2="22072"/>
                        <a14:backgroundMark x1="58230" y1="29429" x2="60494" y2="31832"/>
                        <a14:backgroundMark x1="90689" y1="28604" x2="93981" y2="35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140"/>
          <a:stretch/>
        </p:blipFill>
        <p:spPr bwMode="auto">
          <a:xfrm>
            <a:off x="7611575" y="1274596"/>
            <a:ext cx="805116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" name="Picture 45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07" b="97001" l="0" r="97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1687" y="2283507"/>
            <a:ext cx="828358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" name="Picture 80" descr="5350-2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7382" y="4055807"/>
            <a:ext cx="150655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" name="Picture 2" descr="4320-3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735" b="89606" l="0" r="92421">
                        <a14:foregroundMark x1="6737" y1="16846" x2="30737" y2="39427"/>
                        <a14:foregroundMark x1="43579" y1="13978" x2="57053" y2="18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962" y="4127764"/>
            <a:ext cx="116982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" name="TextBox 282"/>
          <p:cNvSpPr txBox="1"/>
          <p:nvPr/>
        </p:nvSpPr>
        <p:spPr>
          <a:xfrm>
            <a:off x="9514408" y="1876095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АК-74М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7382567" y="1898335"/>
            <a:ext cx="14289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РГД-5, Ф-1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7790465" y="2745075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ПМ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9599179" y="2692627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РПГ-7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7514069" y="3796726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УАЗ-469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9563135" y="3726610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прицепы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9505077" y="4806400"/>
            <a:ext cx="169201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КАМАЗ-5350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7498068" y="4816154"/>
            <a:ext cx="169201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Урал-4320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1359099" y="4718950"/>
            <a:ext cx="3483235" cy="418474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Гуманитарная помощь</a:t>
            </a:r>
            <a:endParaRPr lang="ru-RU" sz="2133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93" name="Picture 8" descr="Russia_fla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469" y="4816154"/>
            <a:ext cx="862249" cy="4860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" name="Рисунок 293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159" b="97222" l="2198" r="98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37" y="5195684"/>
            <a:ext cx="587532" cy="542337"/>
          </a:xfrm>
          <a:prstGeom prst="rect">
            <a:avLst/>
          </a:prstGeom>
        </p:spPr>
      </p:pic>
      <p:pic>
        <p:nvPicPr>
          <p:cNvPr id="295" name="Рисунок 294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3113" b="96498" l="613" r="92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93" y="5195107"/>
            <a:ext cx="670793" cy="528816"/>
          </a:xfrm>
          <a:prstGeom prst="rect">
            <a:avLst/>
          </a:prstGeom>
        </p:spPr>
      </p:pic>
      <p:pic>
        <p:nvPicPr>
          <p:cNvPr id="296" name="Рисунок 295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7487" b="90374" l="385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364" y="5248081"/>
            <a:ext cx="761896" cy="547979"/>
          </a:xfrm>
          <a:prstGeom prst="rect">
            <a:avLst/>
          </a:prstGeom>
        </p:spPr>
      </p:pic>
      <p:sp>
        <p:nvSpPr>
          <p:cNvPr id="297" name="Прямоугольник 34"/>
          <p:cNvSpPr>
            <a:spLocks noChangeArrowheads="1"/>
          </p:cNvSpPr>
          <p:nvPr/>
        </p:nvSpPr>
        <p:spPr bwMode="auto">
          <a:xfrm>
            <a:off x="2353972" y="5778220"/>
            <a:ext cx="128592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217886">
              <a:defRPr/>
            </a:pPr>
            <a:r>
              <a:rPr lang="ru-RU" altLang="ru-RU" sz="1467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Радиостанции</a:t>
            </a:r>
            <a:endParaRPr lang="ru-RU" altLang="ru-RU" sz="14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1116305" y="5777827"/>
            <a:ext cx="904415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ru-RU" sz="1467" b="1" dirty="0">
                <a:solidFill>
                  <a:prstClr val="black"/>
                </a:solidFill>
                <a:latin typeface="Arial Narrow" panose="020B0606020202030204" pitchFamily="34" charset="0"/>
              </a:rPr>
              <a:t>Ноутбуки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3942756" y="5792823"/>
            <a:ext cx="140615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ru-RU" sz="1467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Квадрокоптеры</a:t>
            </a:r>
            <a:endParaRPr lang="ru-RU" sz="1467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7442943" y="584697"/>
            <a:ext cx="3483235" cy="402059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Минобороны России</a:t>
            </a:r>
          </a:p>
        </p:txBody>
      </p:sp>
      <p:pic>
        <p:nvPicPr>
          <p:cNvPr id="301" name="Picture 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806909" y="6246522"/>
            <a:ext cx="4940875" cy="524516"/>
          </a:xfrm>
          <a:prstGeom prst="roundRect">
            <a:avLst>
              <a:gd name="adj" fmla="val 38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r>
              <a:rPr lang="ru-RU" sz="1333" b="1" dirty="0">
                <a:solidFill>
                  <a:prstClr val="black"/>
                </a:solidFill>
                <a:latin typeface="Arial Narrow" panose="020B0606020202030204" pitchFamily="34" charset="0"/>
              </a:rPr>
              <a:t>Специальная подготовка</a:t>
            </a:r>
          </a:p>
          <a:p>
            <a:pPr algn="ctr" defTabSz="913437"/>
            <a:r>
              <a:rPr lang="ru-RU" sz="1333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 планам глав субъектов Российской Федерации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239071" y="5374149"/>
            <a:ext cx="3802807" cy="1295946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625519">
              <a:defRPr/>
            </a:pPr>
            <a:r>
              <a:rPr lang="ru-RU" sz="1467" b="1" ker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ВООРУЖЕНИЕ И</a:t>
            </a:r>
          </a:p>
          <a:p>
            <a:pPr lvl="0" algn="ctr" defTabSz="1625519">
              <a:defRPr/>
            </a:pPr>
            <a:r>
              <a:rPr lang="ru-RU" sz="1467" b="1" ker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ВОЕННАЯ ТЕХНИКА</a:t>
            </a:r>
          </a:p>
          <a:p>
            <a:pPr lvl="0" algn="ctr" defTabSz="1625519">
              <a:defRPr/>
            </a:pPr>
            <a:r>
              <a:rPr lang="ru-RU" sz="1467" b="1" ker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Хранится в арсеналах и на базах хранения воинских частей-формирователей</a:t>
            </a:r>
            <a:endParaRPr lang="ru-RU" sz="1467" b="1" kern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7"/>
            <a:ext cx="12202588" cy="51136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733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7886" y="5584967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886" y="4955237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75378" y="6194317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62290" y="5088550"/>
            <a:ext cx="1892079" cy="160554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-149517" y="672181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94668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051322" y="815300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6140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20842" y="1147629"/>
            <a:ext cx="125848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1890" y="115778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274" y="114762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42929" y="115560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430">
              <a:lnSpc>
                <a:spcPct val="80000"/>
              </a:lnSpc>
              <a:defRPr/>
            </a:pPr>
            <a:r>
              <a:rPr lang="ru-RU" sz="2667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10</a:t>
            </a:r>
            <a:endParaRPr lang="ru-RU" sz="2667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36" y="1745990"/>
            <a:ext cx="1128732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35775" y="1726149"/>
            <a:ext cx="1010500" cy="54788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57786" y="4348874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35775" y="4329033"/>
            <a:ext cx="1010500" cy="54788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385293" y="2486161"/>
            <a:ext cx="1892079" cy="1516496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57886" y="2945061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57886" y="2336645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75378" y="3506717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29"/>
          <p:cNvSpPr/>
          <p:nvPr/>
        </p:nvSpPr>
        <p:spPr>
          <a:xfrm>
            <a:off x="7305425" y="2959746"/>
            <a:ext cx="4325785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Увеличен возраст заключения первого контракта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пребывание в резерве</a:t>
            </a:r>
          </a:p>
        </p:txBody>
      </p:sp>
      <p:sp>
        <p:nvSpPr>
          <p:cNvPr id="40" name="Rounded Rectangle 29"/>
          <p:cNvSpPr/>
          <p:nvPr/>
        </p:nvSpPr>
        <p:spPr>
          <a:xfrm>
            <a:off x="61391" y="959204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Увеличен предельный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возраст пребывания в резерве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-14115" y="-2655"/>
            <a:ext cx="12206115" cy="55836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102117" tIns="51052" rIns="102117" bIns="51052" rtlCol="0" anchor="ctr">
            <a:noAutofit/>
          </a:bodyPr>
          <a:lstStyle/>
          <a:p>
            <a:pPr marL="0" marR="0" lvl="0" indent="0" algn="ctr" defTabSz="8138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1391" y="87362"/>
            <a:ext cx="10935409" cy="46834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1588" marR="0" lvl="0" indent="893763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2340" algn="l"/>
              </a:tabLst>
              <a:defRPr/>
            </a:pPr>
            <a:r>
              <a:rPr lang="ru-RU" sz="1800" b="1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Предельный возраст пребывания в резерве и заключения первого контракта</a:t>
            </a:r>
            <a:endParaRPr lang="ru-RU" sz="1800" b="1" dirty="0">
              <a:solidFill>
                <a:srgbClr val="4472C4">
                  <a:lumMod val="75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10139" y="12906953"/>
            <a:ext cx="44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7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*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7121" y="6421093"/>
            <a:ext cx="787139" cy="1468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1" name="Группа 210"/>
          <p:cNvGrpSpPr/>
          <p:nvPr/>
        </p:nvGrpSpPr>
        <p:grpSpPr>
          <a:xfrm>
            <a:off x="11053597" y="643187"/>
            <a:ext cx="1255713" cy="6226613"/>
            <a:chOff x="13842019" y="638258"/>
            <a:chExt cx="1255713" cy="6226613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842019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3" name="Группа 212"/>
            <p:cNvGrpSpPr/>
            <p:nvPr/>
          </p:nvGrpSpPr>
          <p:grpSpPr>
            <a:xfrm rot="1575237">
              <a:off x="14085654" y="5883511"/>
              <a:ext cx="523220" cy="981360"/>
              <a:chOff x="3611510" y="5391167"/>
              <a:chExt cx="1038207" cy="1912463"/>
            </a:xfrm>
          </p:grpSpPr>
          <p:sp>
            <p:nvSpPr>
              <p:cNvPr id="214" name="Овал 213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 rot="16200000">
                <a:off x="3174382" y="5828295"/>
                <a:ext cx="1912463" cy="103820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ВС РФ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БС-100000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4119977" y="5457226"/>
                <a:ext cx="36001" cy="1640061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4015747" y="1820822"/>
            <a:ext cx="3143656" cy="4088895"/>
            <a:chOff x="3234522" y="886134"/>
            <a:chExt cx="958110" cy="1166507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91" name="Группа 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94" name="Рисунок 9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67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326</a:t>
                </a: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в </a:t>
                </a: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отдельные законодательные акты Российской Федерации»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3234522" y="1906549"/>
              <a:ext cx="891469" cy="40882"/>
              <a:chOff x="8233817" y="4618220"/>
              <a:chExt cx="3540661" cy="35299"/>
            </a:xfrm>
          </p:grpSpPr>
          <p:sp>
            <p:nvSpPr>
              <p:cNvPr id="8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0" cy="26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2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26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2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2" name="Rounded Rectangle 29"/>
          <p:cNvSpPr/>
          <p:nvPr/>
        </p:nvSpPr>
        <p:spPr>
          <a:xfrm>
            <a:off x="93010" y="5114834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Установлено право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заключения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контракта с гражданином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имеющим двойное гражданство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05426" y="3756362"/>
          <a:ext cx="4325784" cy="2725416"/>
        </p:xfrm>
        <a:graphic>
          <a:graphicData uri="http://schemas.openxmlformats.org/drawingml/2006/table">
            <a:tbl>
              <a:tblPr firstRow="1" firstCol="1" bandRow="1"/>
              <a:tblGrid>
                <a:gridCol w="1464380">
                  <a:extLst>
                    <a:ext uri="{9D8B030D-6E8A-4147-A177-3AD203B41FA5}">
                      <a16:colId xmlns:a16="http://schemas.microsoft.com/office/drawing/2014/main" xmlns="" val="2187590340"/>
                    </a:ext>
                  </a:extLst>
                </a:gridCol>
                <a:gridCol w="1098044">
                  <a:extLst>
                    <a:ext uri="{9D8B030D-6E8A-4147-A177-3AD203B41FA5}">
                      <a16:colId xmlns:a16="http://schemas.microsoft.com/office/drawing/2014/main" xmlns="" val="2533459885"/>
                    </a:ext>
                  </a:extLst>
                </a:gridCol>
                <a:gridCol w="1763360">
                  <a:extLst>
                    <a:ext uri="{9D8B030D-6E8A-4147-A177-3AD203B41FA5}">
                      <a16:colId xmlns:a16="http://schemas.microsoft.com/office/drawing/2014/main" xmlns="" val="3962007664"/>
                    </a:ext>
                  </a:extLst>
                </a:gridCol>
              </a:tblGrid>
              <a:tr h="351831"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6780671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000669"/>
                  </a:ext>
                </a:extLst>
              </a:tr>
              <a:tr h="3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полковники, 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капитаны 1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6913941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майоры, капитаны 3 ранга, подполковники, капитаны 2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9623073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8535127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солдаты, матросы, сержанты, старшины, прапорщики и мичманы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466338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1392" y="1727578"/>
          <a:ext cx="3756329" cy="1854619"/>
        </p:xfrm>
        <a:graphic>
          <a:graphicData uri="http://schemas.openxmlformats.org/drawingml/2006/table">
            <a:tbl>
              <a:tblPr firstRow="1" firstCol="1" bandRow="1"/>
              <a:tblGrid>
                <a:gridCol w="1198957">
                  <a:extLst>
                    <a:ext uri="{9D8B030D-6E8A-4147-A177-3AD203B41FA5}">
                      <a16:colId xmlns:a16="http://schemas.microsoft.com/office/drawing/2014/main" xmlns="" val="427026519"/>
                    </a:ext>
                  </a:extLst>
                </a:gridCol>
                <a:gridCol w="1332211">
                  <a:extLst>
                    <a:ext uri="{9D8B030D-6E8A-4147-A177-3AD203B41FA5}">
                      <a16:colId xmlns:a16="http://schemas.microsoft.com/office/drawing/2014/main" xmlns="" val="1159546729"/>
                    </a:ext>
                  </a:extLst>
                </a:gridCol>
                <a:gridCol w="1225161">
                  <a:extLst>
                    <a:ext uri="{9D8B030D-6E8A-4147-A177-3AD203B41FA5}">
                      <a16:colId xmlns:a16="http://schemas.microsoft.com/office/drawing/2014/main" xmlns="" val="2197466355"/>
                    </a:ext>
                  </a:extLst>
                </a:gridCol>
              </a:tblGrid>
              <a:tr h="40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 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4700082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1536606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5421010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531659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в/звания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2821854"/>
                  </a:ext>
                </a:extLst>
              </a:tr>
            </a:tbl>
          </a:graphicData>
        </a:graphic>
      </p:graphicFrame>
      <p:sp>
        <p:nvSpPr>
          <p:cNvPr id="41" name="Rounded Rectangle 29"/>
          <p:cNvSpPr/>
          <p:nvPr/>
        </p:nvSpPr>
        <p:spPr>
          <a:xfrm>
            <a:off x="7319628" y="1060951"/>
            <a:ext cx="4302161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Определены случаи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приостановления действия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контракта 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пребывании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резерве</a:t>
            </a: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11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15" y="12512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1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  <p:bldP spid="112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57"/>
          <p:cNvSpPr/>
          <p:nvPr/>
        </p:nvSpPr>
        <p:spPr>
          <a:xfrm>
            <a:off x="163844" y="582228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ПОДДЕРЖАНИЕ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ПОРЯДКА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61536" y="4825112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sx="97000" sy="97000" algn="tl" rotWithShape="0">
                    <a:prstClr val="black">
                      <a:alpha val="4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sx="97000" sy="97000" algn="tl" rotWithShape="0">
                    <a:prstClr val="black">
                      <a:alpha val="4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ПРОТИВОЛАВИННЫХ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sx="97000" sy="97000" algn="tl" rotWithShape="0">
                    <a:prstClr val="black">
                      <a:alpha val="4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1600" b="1" dirty="0">
              <a:solidFill>
                <a:srgbClr val="70AD47">
                  <a:lumMod val="50000"/>
                </a:srgbClr>
              </a:solidFill>
              <a:effectLst>
                <a:outerShdw blurRad="50800" dist="38100" dir="2700000" sx="97000" sy="97000" algn="tl" rotWithShape="0">
                  <a:prstClr val="black">
                    <a:alpha val="4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63844" y="3827937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defTabSz="777207"/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ПРОВЕДЕНИЕ </a:t>
            </a:r>
          </a:p>
          <a:p>
            <a:pPr defTabSz="777207"/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ПРОТИВОПАВОДКОВЫХ </a:t>
            </a:r>
          </a:p>
          <a:p>
            <a:pPr defTabSz="777207"/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МЕРОПРИЯТИЙ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61536" y="284226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ЛИКВИДАЦИЯ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ПОСЛЕДСТВИЙ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НАВОДНЕНИЙ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-14514" y="-4556"/>
            <a:ext cx="12202588" cy="55515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9375" y="42532"/>
            <a:ext cx="10996472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Применение мобилизационного людского резерва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430">
              <a:lnSpc>
                <a:spcPct val="80000"/>
              </a:lnSpc>
              <a:defRPr/>
            </a:pPr>
            <a:r>
              <a:rPr lang="ru-RU" sz="2667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12</a:t>
            </a:r>
            <a:endParaRPr lang="ru-RU" sz="2667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3844" y="3830331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3844" y="4821248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63844" y="2838092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63844" y="1845089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ТУШЕНИЕ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ПРИРОДНЫХ  ПОЖАРОВ</a:t>
            </a: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63844" y="1846825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>
              <a:defRPr/>
            </a:pPr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0036" y="1473163"/>
            <a:ext cx="5771501" cy="324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7721" tIns="38871" rIns="77721" bIns="38871">
            <a:spAutoFit/>
          </a:bodyPr>
          <a:lstStyle/>
          <a:p>
            <a:pPr algn="ctr" defTabSz="1088115"/>
            <a:r>
              <a:rPr lang="ru-RU" sz="1600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ГЛАВ СУБЪЕКТОВ РОССИЙСКОЙ ФЕДЕРАЦИИ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253925" y="1459519"/>
            <a:ext cx="5759999" cy="324722"/>
          </a:xfrm>
          <a:prstGeom prst="rect">
            <a:avLst/>
          </a:prstGeom>
          <a:solidFill>
            <a:srgbClr val="FFCCCC"/>
          </a:solidFill>
        </p:spPr>
        <p:txBody>
          <a:bodyPr wrap="square" lIns="0" tIns="38871" rIns="0" bIns="38871">
            <a:spAutoFit/>
          </a:bodyPr>
          <a:lstStyle/>
          <a:p>
            <a:pPr algn="ctr" defTabSz="1088115"/>
            <a:r>
              <a:rPr lang="ru-RU" sz="1600" b="1" kern="0" spc="-4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МИНИСТЕРСТВА ОБОРОНЫ РОССИЙСКОЙ ФЕДЕРАЦИИ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253908" y="1845089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1088115"/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ОХРАНА И ОБОРОНА </a:t>
            </a:r>
          </a:p>
          <a:p>
            <a:pPr defTabSz="1088115"/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ВАЖНЫХ ОБЪЕКТОВ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63844" y="5818215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9" name="Рисунок 7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33" y="1926673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Рисунок 79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33" y="3910053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Рисунок 81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33" y="4910656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Рисунок 8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3" y="2907652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Рисунок 84" descr="https://avatars.mds.yandex.net/i?id=76938cf34e57e44f5c47dc3fda46c758a10dfcd7-11389740-images-thumbs&amp;n=1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633" y="5916721"/>
            <a:ext cx="1488000" cy="8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Скругленный прямоугольник 58"/>
          <p:cNvSpPr/>
          <p:nvPr/>
        </p:nvSpPr>
        <p:spPr>
          <a:xfrm>
            <a:off x="6253908" y="284226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1088115"/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БОРЬБА С ДРГ</a:t>
            </a:r>
            <a:endParaRPr lang="ru-RU" sz="1733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253908" y="3827937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871197">
              <a:lnSpc>
                <a:spcPct val="85000"/>
              </a:lnSpc>
              <a:defRPr/>
            </a:pPr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ВЫПОЛНЕНИЕ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ЗАДАЧ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КОМЕНДАНТСКОЙ    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СЛУЖБЫ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253908" y="4825112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871197">
              <a:lnSpc>
                <a:spcPct val="85000"/>
              </a:lnSpc>
              <a:defRPr/>
            </a:pPr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МЕРОПРИЯТИЯХ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ПО  ОБЕСПЕЧЕНИЮ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ВОЕННОГО ПОЛОЖЕНИЯ</a:t>
            </a:r>
            <a:r>
              <a:rPr lang="ru-RU" sz="1733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733" b="1" kern="0" dirty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253908" y="582228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871197">
              <a:lnSpc>
                <a:spcPct val="85000"/>
              </a:lnSpc>
            </a:pPr>
            <a:r>
              <a:rPr lang="ru-RU" sz="1733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МЕРОПРИЯТИЯХ </a:t>
            </a:r>
          </a:p>
          <a:p>
            <a:pPr defTabSz="871197">
              <a:lnSpc>
                <a:spcPct val="85000"/>
              </a:lnSpc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ГРАЖДАНСКОЙ ОБОРОНЫ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381908" y="2838683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381908" y="1846043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>
              <a:defRPr/>
            </a:pPr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381908" y="5817457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>
              <a:defRPr/>
            </a:pPr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381908" y="3825640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381908" y="4816776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378197" y="2328512"/>
            <a:ext cx="3330395" cy="3216000"/>
            <a:chOff x="-2899334" y="1105319"/>
            <a:chExt cx="2497796" cy="2412000"/>
          </a:xfrm>
        </p:grpSpPr>
        <p:sp>
          <p:nvSpPr>
            <p:cNvPr id="2" name="Овал 1"/>
            <p:cNvSpPr/>
            <p:nvPr/>
          </p:nvSpPr>
          <p:spPr>
            <a:xfrm>
              <a:off x="-2813538" y="1105319"/>
              <a:ext cx="2412000" cy="241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7"/>
              <a:endParaRPr lang="ru-RU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-2525538" y="1394231"/>
              <a:ext cx="1836000" cy="1836000"/>
            </a:xfrm>
            <a:prstGeom prst="ellipse">
              <a:avLst/>
            </a:prstGeom>
            <a:gradFill>
              <a:gsLst>
                <a:gs pos="17000">
                  <a:sysClr val="window" lastClr="FFFFFF">
                    <a:alpha val="17000"/>
                  </a:sysClr>
                </a:gs>
                <a:gs pos="72000">
                  <a:sysClr val="window" lastClr="FFFFFF">
                    <a:alpha val="46000"/>
                  </a:sysClr>
                </a:gs>
              </a:gsLst>
              <a:lin ang="0" scaled="0"/>
            </a:gradFill>
            <a:ln w="152400" cap="flat" cmpd="sng" algn="ctr">
              <a:solidFill>
                <a:sysClr val="windowText" lastClr="000000">
                  <a:alpha val="10000"/>
                </a:sysClr>
              </a:solidFill>
              <a:prstDash val="solid"/>
            </a:ln>
            <a:effectLst/>
          </p:spPr>
          <p:txBody>
            <a:bodyPr wrap="none" lIns="143279" tIns="71683" rIns="143279" bIns="71683" rtlCol="0" anchor="ctr"/>
            <a:lstStyle/>
            <a:p>
              <a:pPr algn="ctr" defTabSz="685018">
                <a:defRPr/>
              </a:pPr>
              <a:endParaRPr lang="ru-RU" sz="2400" b="1" kern="0" dirty="0">
                <a:ln w="6350">
                  <a:solidFill>
                    <a:prstClr val="white"/>
                  </a:solidFill>
                </a:ln>
                <a:solidFill>
                  <a:srgbClr val="5B9BD5">
                    <a:lumMod val="50000"/>
                  </a:srgbClr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2291538" y="1628231"/>
              <a:ext cx="1368000" cy="1368000"/>
            </a:xfrm>
            <a:prstGeom prst="ellipse">
              <a:avLst/>
            </a:prstGeom>
            <a:gradFill>
              <a:gsLst>
                <a:gs pos="17000">
                  <a:sysClr val="window" lastClr="FFFFFF">
                    <a:alpha val="17000"/>
                  </a:sysClr>
                </a:gs>
                <a:gs pos="72000">
                  <a:sysClr val="window" lastClr="FFFFFF">
                    <a:alpha val="46000"/>
                  </a:sysClr>
                </a:gs>
              </a:gsLst>
              <a:lin ang="0" scaled="0"/>
            </a:gradFill>
            <a:ln w="152400" cap="flat" cmpd="sng" algn="ctr">
              <a:solidFill>
                <a:sysClr val="windowText" lastClr="000000">
                  <a:alpha val="10000"/>
                </a:sysClr>
              </a:solidFill>
              <a:prstDash val="solid"/>
            </a:ln>
            <a:effectLst/>
          </p:spPr>
          <p:txBody>
            <a:bodyPr wrap="none" lIns="143279" tIns="71683" rIns="143279" bIns="71683" rtlCol="0" anchor="ctr"/>
            <a:lstStyle/>
            <a:p>
              <a:pPr algn="ctr" defTabSz="685018">
                <a:defRPr/>
              </a:pPr>
              <a:endParaRPr lang="ru-RU" sz="2400" b="1" kern="0" dirty="0">
                <a:ln w="6350">
                  <a:solidFill>
                    <a:prstClr val="white"/>
                  </a:solidFill>
                </a:ln>
                <a:solidFill>
                  <a:srgbClr val="5B9BD5">
                    <a:lumMod val="50000"/>
                  </a:srgbClr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-2237538" y="1682231"/>
              <a:ext cx="1260000" cy="1260000"/>
            </a:xfrm>
            <a:prstGeom prst="ellipse">
              <a:avLst/>
            </a:prstGeom>
            <a:gradFill>
              <a:gsLst>
                <a:gs pos="0">
                  <a:sysClr val="window" lastClr="FFFFFF">
                    <a:alpha val="55000"/>
                  </a:sysClr>
                </a:gs>
                <a:gs pos="99000">
                  <a:sysClr val="window" lastClr="FFFFFF">
                    <a:alpha val="15000"/>
                  </a:sysClr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lIns="505557" tIns="0" rIns="0" bIns="0" rtlCol="0" anchor="ctr"/>
            <a:lstStyle/>
            <a:p>
              <a:pPr defTabSz="909544">
                <a:defRPr/>
              </a:pPr>
              <a:endParaRPr lang="ru-RU" sz="933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Calibri"/>
                <a:cs typeface="Arial" panose="020B0604020202020204" pitchFamily="34" charset="0"/>
              </a:endParaRPr>
            </a:p>
          </p:txBody>
        </p:sp>
        <p:pic>
          <p:nvPicPr>
            <p:cNvPr id="54" name="Рисунок 53" descr="https://avatars.mds.yandex.net/i?id=4a9abd67c2bee0a6d088d3c1d2a03a1276f1bd9c-8427457-images-thumbs&amp;n=13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57292" y1="41563" x2="57292" y2="41563"/>
                          <a14:foregroundMark x1="66042" y1="30625" x2="66042" y2="30625"/>
                          <a14:foregroundMark x1="69792" y1="37500" x2="69792" y2="37500"/>
                          <a14:foregroundMark x1="73542" y1="52500" x2="73542" y2="52500"/>
                          <a14:foregroundMark x1="77708" y1="81563" x2="77708" y2="81563"/>
                          <a14:foregroundMark x1="81875" y1="81250" x2="81875" y2="81250"/>
                          <a14:foregroundMark x1="75625" y1="73438" x2="75625" y2="73438"/>
                          <a14:foregroundMark x1="89375" y1="93125" x2="89375" y2="93125"/>
                          <a14:foregroundMark x1="91875" y1="91875" x2="91875" y2="91875"/>
                          <a14:foregroundMark x1="79583" y1="91875" x2="79583" y2="91875"/>
                          <a14:foregroundMark x1="72292" y1="85625" x2="72500" y2="83750"/>
                          <a14:foregroundMark x1="71667" y1="76563" x2="71667" y2="76563"/>
                          <a14:foregroundMark x1="51875" y1="95000" x2="51875" y2="95000"/>
                          <a14:foregroundMark x1="51875" y1="54375" x2="51875" y2="54375"/>
                          <a14:foregroundMark x1="66458" y1="97813" x2="66458" y2="97813"/>
                          <a14:foregroundMark x1="37083" y1="96563" x2="37083" y2="96563"/>
                          <a14:foregroundMark x1="56042" y1="5000" x2="56042" y2="5000"/>
                          <a14:foregroundMark x1="47083" y1="7187" x2="47083" y2="7187"/>
                          <a14:foregroundMark x1="47708" y1="3125" x2="47708" y2="3125"/>
                          <a14:foregroundMark x1="20833" y1="85938" x2="20833" y2="85938"/>
                          <a14:foregroundMark x1="42500" y1="37813" x2="42500" y2="37813"/>
                          <a14:foregroundMark x1="42292" y1="29688" x2="42292" y2="29688"/>
                          <a14:foregroundMark x1="46759" y1="96203" x2="46759" y2="96203"/>
                          <a14:foregroundMark x1="68519" y1="13924" x2="68519" y2="13924"/>
                          <a14:backgroundMark x1="17708" y1="55937" x2="17708" y2="55937"/>
                          <a14:backgroundMark x1="28333" y1="37500" x2="28333" y2="37500"/>
                          <a14:backgroundMark x1="32500" y1="35625" x2="32500" y2="35625"/>
                          <a14:backgroundMark x1="31667" y1="25000" x2="31667" y2="25000"/>
                          <a14:backgroundMark x1="31667" y1="20938" x2="31667" y2="20938"/>
                          <a14:backgroundMark x1="80000" y1="25625" x2="80000" y2="25625"/>
                          <a14:backgroundMark x1="81250" y1="16875" x2="81250" y2="16875"/>
                          <a14:backgroundMark x1="83333" y1="25938" x2="83333" y2="25938"/>
                          <a14:backgroundMark x1="84792" y1="36250" x2="84792" y2="36250"/>
                          <a14:backgroundMark x1="30000" y1="45313" x2="30000" y2="45313"/>
                          <a14:backgroundMark x1="3750" y1="42813" x2="3750" y2="42813"/>
                          <a14:backgroundMark x1="17083" y1="40625" x2="17083" y2="40625"/>
                          <a14:backgroundMark x1="10208" y1="19688" x2="10208" y2="19688"/>
                          <a14:backgroundMark x1="84167" y1="35625" x2="84167" y2="35625"/>
                          <a14:backgroundMark x1="79375" y1="25000" x2="79375" y2="25000"/>
                          <a14:backgroundMark x1="36667" y1="20000" x2="36667" y2="20000"/>
                          <a14:backgroundMark x1="26250" y1="20000" x2="26250" y2="20000"/>
                          <a14:backgroundMark x1="14167" y1="21563" x2="14167" y2="21563"/>
                          <a14:backgroundMark x1="4375" y1="19375" x2="4375" y2="19375"/>
                          <a14:backgroundMark x1="6667" y1="37188" x2="6667" y2="37188"/>
                          <a14:backgroundMark x1="13958" y1="37188" x2="13958" y2="37188"/>
                          <a14:backgroundMark x1="29167" y1="34688" x2="29167" y2="34688"/>
                          <a14:backgroundMark x1="31250" y1="43750" x2="31250" y2="43750"/>
                          <a14:backgroundMark x1="25417" y1="44688" x2="25417" y2="44688"/>
                          <a14:backgroundMark x1="20833" y1="58125" x2="20833" y2="58125"/>
                          <a14:backgroundMark x1="9583" y1="58750" x2="9583" y2="58750"/>
                          <a14:backgroundMark x1="6042" y1="74375" x2="6042" y2="74375"/>
                          <a14:backgroundMark x1="10417" y1="65938" x2="10417" y2="65938"/>
                          <a14:backgroundMark x1="9375" y1="63438" x2="9375" y2="63438"/>
                          <a14:backgroundMark x1="17917" y1="64063" x2="17917" y2="64063"/>
                          <a14:backgroundMark x1="24583" y1="61875" x2="24583" y2="61875"/>
                          <a14:backgroundMark x1="23958" y1="51875" x2="23958" y2="51875"/>
                          <a14:backgroundMark x1="26458" y1="56250" x2="26458" y2="56250"/>
                          <a14:backgroundMark x1="45208" y1="41875" x2="45208" y2="41875"/>
                          <a14:backgroundMark x1="45000" y1="39375" x2="45000" y2="39375"/>
                          <a14:backgroundMark x1="49167" y1="43438" x2="49167" y2="43438"/>
                          <a14:backgroundMark x1="31250" y1="15000" x2="31250" y2="15000"/>
                          <a14:backgroundMark x1="13958" y1="94688" x2="13958" y2="94688"/>
                          <a14:backgroundMark x1="33333" y1="94688" x2="33333" y2="94688"/>
                          <a14:backgroundMark x1="34792" y1="95313" x2="34792" y2="95313"/>
                          <a14:backgroundMark x1="38958" y1="93750" x2="38958" y2="93750"/>
                          <a14:backgroundMark x1="32083" y1="93750" x2="32083" y2="93750"/>
                          <a14:backgroundMark x1="38125" y1="7500" x2="38125" y2="7500"/>
                          <a14:backgroundMark x1="35208" y1="33750" x2="35208" y2="33750"/>
                          <a14:backgroundMark x1="19907" y1="25949" x2="19907" y2="25949"/>
                          <a14:backgroundMark x1="67593" y1="1899" x2="67593" y2="1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9334" y="1480534"/>
              <a:ext cx="1497000" cy="145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3" descr="I:\Разное\Отдел военнослужащих по контракту\Мухоид\Доклады, донесения, анализы, Справки доклады\для слайдов\rossiya_armiya_2016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731" b="99808" l="1944" r="91806">
                          <a14:foregroundMark x1="26667" y1="14808" x2="26667" y2="14808"/>
                          <a14:foregroundMark x1="30278" y1="9808" x2="30278" y2="9808"/>
                          <a14:foregroundMark x1="68056" y1="18846" x2="68056" y2="18846"/>
                          <a14:foregroundMark x1="68056" y1="18846" x2="68056" y2="18846"/>
                          <a14:foregroundMark x1="65139" y1="20192" x2="65139" y2="20192"/>
                          <a14:foregroundMark x1="72778" y1="17308" x2="72778" y2="17308"/>
                          <a14:foregroundMark x1="67500" y1="15192" x2="67500" y2="15192"/>
                          <a14:foregroundMark x1="81667" y1="43269" x2="81667" y2="43269"/>
                          <a14:foregroundMark x1="79167" y1="40192" x2="79167" y2="40192"/>
                          <a14:foregroundMark x1="87500" y1="54038" x2="87500" y2="54038"/>
                          <a14:foregroundMark x1="63472" y1="37308" x2="63472" y2="37308"/>
                          <a14:foregroundMark x1="4861" y1="49808" x2="4861" y2="49808"/>
                          <a14:backgroundMark x1="8472" y1="80192" x2="8472" y2="80192"/>
                          <a14:backgroundMark x1="6806" y1="73846" x2="6806" y2="73846"/>
                          <a14:backgroundMark x1="9722" y1="67115" x2="9722" y2="67115"/>
                          <a14:backgroundMark x1="54583" y1="95192" x2="54583" y2="95192"/>
                          <a14:backgroundMark x1="51250" y1="97500" x2="51250" y2="97500"/>
                          <a14:backgroundMark x1="52222" y1="93269" x2="52222" y2="93269"/>
                          <a14:backgroundMark x1="48472" y1="97500" x2="48472" y2="97500"/>
                          <a14:backgroundMark x1="49028" y1="81154" x2="49028" y2="81154"/>
                          <a14:backgroundMark x1="48333" y1="72115" x2="48333" y2="72115"/>
                          <a14:backgroundMark x1="48056" y1="68846" x2="48056" y2="68846"/>
                          <a14:backgroundMark x1="56111" y1="91538" x2="56111" y2="91538"/>
                          <a14:backgroundMark x1="55000" y1="89231" x2="55000" y2="89231"/>
                          <a14:backgroundMark x1="53194" y1="87692" x2="53194" y2="87692"/>
                          <a14:backgroundMark x1="50833" y1="84423" x2="50833" y2="84423"/>
                          <a14:backgroundMark x1="49861" y1="88846" x2="49861" y2="88846"/>
                          <a14:backgroundMark x1="43750" y1="98077" x2="43750" y2="98077"/>
                          <a14:backgroundMark x1="41667" y1="99038" x2="41667" y2="99038"/>
                          <a14:backgroundMark x1="46389" y1="98077" x2="46389" y2="98077"/>
                          <a14:backgroundMark x1="50000" y1="93269" x2="50000" y2="93269"/>
                          <a14:backgroundMark x1="51250" y1="89808" x2="51250" y2="89808"/>
                          <a14:backgroundMark x1="47500" y1="79231" x2="47500" y2="79231"/>
                          <a14:backgroundMark x1="47500" y1="75769" x2="47500" y2="75769"/>
                          <a14:backgroundMark x1="8611" y1="87500" x2="8611" y2="87500"/>
                          <a14:backgroundMark x1="9306" y1="94808" x2="9306" y2="94808"/>
                          <a14:backgroundMark x1="12222" y1="86154" x2="12222" y2="86154"/>
                          <a14:backgroundMark x1="13056" y1="93269" x2="13056" y2="93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9012" r="6650" b="13492"/>
            <a:stretch/>
          </p:blipFill>
          <p:spPr bwMode="auto">
            <a:xfrm>
              <a:off x="-1675488" y="1256643"/>
              <a:ext cx="1139346" cy="179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Рисунок 72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911" y="2914264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2" descr="C:\Users\УО\Desktop\10.09.17\IMGP6784.JPG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0364" y="4897112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Рисунок 86" descr="DSC01515"/>
          <p:cNvPicPr preferRelativeResize="0">
            <a:picLocks noGrp="1"/>
          </p:cNvPicPr>
          <p:nvPr isPhoto="1"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4" y="3894817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9287" y="1926675"/>
            <a:ext cx="1508292" cy="80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79577" y="5905238"/>
            <a:ext cx="1488000" cy="8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Скругленный прямоугольник 50"/>
          <p:cNvSpPr/>
          <p:nvPr/>
        </p:nvSpPr>
        <p:spPr>
          <a:xfrm>
            <a:off x="559374" y="699077"/>
            <a:ext cx="11004305" cy="633491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777207">
              <a:defRPr/>
            </a:pP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ОБОСТРЕНИИ ОБСТАНОВКИ ПРИМЕНЯТЬ ПО РЕШЕНИЮ ВЕРХОВНОГО ГЛАВНОКОМАНДУЮЩЕГО ВООРУЖЕННЫМИ СИЛАМИ РОССИЙСКОЙ ФЕДЕРАЦИИ  </a:t>
            </a:r>
          </a:p>
        </p:txBody>
      </p: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3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Прямоугольник 136"/>
          <p:cNvSpPr/>
          <p:nvPr/>
        </p:nvSpPr>
        <p:spPr>
          <a:xfrm>
            <a:off x="-14115" y="-2655"/>
            <a:ext cx="12206115" cy="55325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102117" tIns="51052" rIns="102117" bIns="51052" rtlCol="0" anchor="ctr">
            <a:noAutofit/>
          </a:bodyPr>
          <a:lstStyle/>
          <a:p>
            <a:pPr marL="0" marR="0" lvl="0" indent="0" algn="ctr" defTabSz="8138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32309" y="40207"/>
            <a:ext cx="10078169" cy="46834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1588" indent="893763" algn="ctr" defTabSz="914400">
              <a:lnSpc>
                <a:spcPct val="80000"/>
              </a:lnSpc>
              <a:tabLst>
                <a:tab pos="222340" algn="l"/>
              </a:tabLst>
              <a:defRPr/>
            </a:pPr>
            <a:r>
              <a:rPr lang="ru-RU" sz="1800" b="1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Информационно-агитационная работа по набору резервистов</a:t>
            </a:r>
            <a:endParaRPr lang="ru-RU" sz="1800" b="1" dirty="0">
              <a:solidFill>
                <a:srgbClr val="4472C4">
                  <a:lumMod val="75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10139" y="12906953"/>
            <a:ext cx="44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7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*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7121" y="6421093"/>
            <a:ext cx="787139" cy="1468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1" name="Группа 210"/>
          <p:cNvGrpSpPr/>
          <p:nvPr/>
        </p:nvGrpSpPr>
        <p:grpSpPr>
          <a:xfrm>
            <a:off x="11142415" y="655634"/>
            <a:ext cx="1255713" cy="6227346"/>
            <a:chOff x="13756294" y="638258"/>
            <a:chExt cx="1255713" cy="6227346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3" name="Группа 212"/>
            <p:cNvGrpSpPr/>
            <p:nvPr/>
          </p:nvGrpSpPr>
          <p:grpSpPr>
            <a:xfrm rot="1575237">
              <a:off x="14003087" y="5869967"/>
              <a:ext cx="523220" cy="995637"/>
              <a:chOff x="3458957" y="5437240"/>
              <a:chExt cx="1038207" cy="1940287"/>
            </a:xfrm>
          </p:grpSpPr>
          <p:sp>
            <p:nvSpPr>
              <p:cNvPr id="214" name="Овал 213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 rot="16200000">
                <a:off x="3021830" y="5902192"/>
                <a:ext cx="1912462" cy="103820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ВС РФ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БС-100000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5257800" y="1102600"/>
            <a:ext cx="6283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476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Для повышения привлекательности резерва и добровольцев отрядов «Барс» подготовлены и направлены в военные комиссариаты: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агитационные видеоролики для трансляции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на региональных телеканалах;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агитационные плакаты (баннеры);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агитационные брошюры.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1" y="4271035"/>
            <a:ext cx="4991099" cy="2479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233" y="3806114"/>
            <a:ext cx="6925530" cy="2779671"/>
          </a:xfrm>
          <a:prstGeom prst="rect">
            <a:avLst/>
          </a:prstGeom>
        </p:spPr>
      </p:pic>
      <p:pic>
        <p:nvPicPr>
          <p:cNvPr id="83" name="Picture 3" descr="D:\Трофименко\Буклет БАРС\Картинки\48.png"/>
          <p:cNvPicPr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9195" y="2752725"/>
            <a:ext cx="2169071" cy="31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олик 1. По агитации граждан вступать в резерв (Трансформация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775" y="836512"/>
            <a:ext cx="4943475" cy="27807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13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3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976" y="42533"/>
            <a:ext cx="10880155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содержания резерва</a:t>
            </a: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4012187" y="2133375"/>
            <a:ext cx="1654856" cy="2070008"/>
            <a:chOff x="2641934" y="1565665"/>
            <a:chExt cx="1241142" cy="1552506"/>
          </a:xfrm>
        </p:grpSpPr>
        <p:sp>
          <p:nvSpPr>
            <p:cNvPr id="94" name="TextBox 9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127984" rIns="0" bIns="31996" rtlCol="0">
              <a:noAutofit/>
            </a:bodyPr>
            <a:lstStyle/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17.07.2015 г. № 370</a:t>
              </a: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3561">
                  <a:defRPr/>
                </a:pPr>
                <a:endParaRPr lang="ru-RU" sz="1867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08" name="Рисунок 10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Группа 108"/>
          <p:cNvGrpSpPr/>
          <p:nvPr/>
        </p:nvGrpSpPr>
        <p:grpSpPr>
          <a:xfrm>
            <a:off x="6104011" y="2152994"/>
            <a:ext cx="1540445" cy="2062861"/>
            <a:chOff x="4306474" y="1593535"/>
            <a:chExt cx="1155334" cy="1516248"/>
          </a:xfrm>
        </p:grpSpPr>
        <p:sp>
          <p:nvSpPr>
            <p:cNvPr id="110" name="TextBox 109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59" rIns="0" bIns="23989" rtlCol="0">
              <a:noAutofit/>
            </a:bodyPr>
            <a:lstStyle/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25.08.2021 г. № 492</a:t>
              </a: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3561">
                  <a:defRPr/>
                </a:pPr>
                <a:endParaRPr lang="ru-RU" sz="1867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Рисунок 1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" name="Группа 115"/>
          <p:cNvGrpSpPr/>
          <p:nvPr/>
        </p:nvGrpSpPr>
        <p:grpSpPr>
          <a:xfrm>
            <a:off x="8059425" y="2161031"/>
            <a:ext cx="1614515" cy="2044179"/>
            <a:chOff x="3234522" y="886134"/>
            <a:chExt cx="958110" cy="1166507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52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58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54" name="Группа 153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Рисунок 15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14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30 декабря 2012 г.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288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1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 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людского резерва</a:t>
                </a: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3234522" y="1906600"/>
              <a:ext cx="891469" cy="92076"/>
              <a:chOff x="8233817" y="4618220"/>
              <a:chExt cx="3540661" cy="79501"/>
            </a:xfrm>
          </p:grpSpPr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48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2" name="Группа 161"/>
          <p:cNvGrpSpPr/>
          <p:nvPr/>
        </p:nvGrpSpPr>
        <p:grpSpPr>
          <a:xfrm>
            <a:off x="10085187" y="2159858"/>
            <a:ext cx="1656575" cy="2055997"/>
            <a:chOff x="3234522" y="886134"/>
            <a:chExt cx="958110" cy="1166507"/>
          </a:xfrm>
        </p:grpSpPr>
        <p:grpSp>
          <p:nvGrpSpPr>
            <p:cNvPr id="163" name="Группа 162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6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7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69" name="Группа 16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71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Рисунок 17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558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1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234522" y="1906564"/>
              <a:ext cx="891469" cy="91604"/>
              <a:chOff x="8233817" y="4618220"/>
              <a:chExt cx="3540661" cy="79094"/>
            </a:xfrm>
          </p:grpSpPr>
          <p:sp>
            <p:nvSpPr>
              <p:cNvPr id="165" name="Text Box 89"/>
              <p:cNvSpPr txBox="1">
                <a:spLocks noChangeArrowheads="1"/>
              </p:cNvSpPr>
              <p:nvPr/>
            </p:nvSpPr>
            <p:spPr bwMode="auto">
              <a:xfrm>
                <a:off x="9255970" y="4618220"/>
                <a:ext cx="113205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3999501" y="4854025"/>
            <a:ext cx="1460136" cy="1826848"/>
            <a:chOff x="3234522" y="886134"/>
            <a:chExt cx="958110" cy="1166507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8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89" name="Группа 18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0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4" name="Рисунок 20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0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54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184" name="Группа 183"/>
            <p:cNvGrpSpPr/>
            <p:nvPr/>
          </p:nvGrpSpPr>
          <p:grpSpPr>
            <a:xfrm>
              <a:off x="3234522" y="1906599"/>
              <a:ext cx="891469" cy="101822"/>
              <a:chOff x="8233817" y="4618220"/>
              <a:chExt cx="3540661" cy="87916"/>
            </a:xfrm>
          </p:grpSpPr>
          <p:sp>
            <p:nvSpPr>
              <p:cNvPr id="185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5578364" y="4854026"/>
            <a:ext cx="1460136" cy="1835280"/>
            <a:chOff x="3234522" y="886134"/>
            <a:chExt cx="958110" cy="1166507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1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2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16" name="Группа 21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9" name="Рисунок 21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720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2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211" name="Группа 210"/>
            <p:cNvGrpSpPr/>
            <p:nvPr/>
          </p:nvGrpSpPr>
          <p:grpSpPr>
            <a:xfrm>
              <a:off x="3234522" y="1906577"/>
              <a:ext cx="891469" cy="101400"/>
              <a:chOff x="8233817" y="4618220"/>
              <a:chExt cx="3540661" cy="87552"/>
            </a:xfrm>
          </p:grpSpPr>
          <p:sp>
            <p:nvSpPr>
              <p:cNvPr id="21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4" name="Группа 223"/>
          <p:cNvGrpSpPr/>
          <p:nvPr/>
        </p:nvGrpSpPr>
        <p:grpSpPr>
          <a:xfrm>
            <a:off x="8736089" y="4854026"/>
            <a:ext cx="1460136" cy="1840883"/>
            <a:chOff x="3234522" y="886137"/>
            <a:chExt cx="958110" cy="1166508"/>
          </a:xfrm>
        </p:grpSpPr>
        <p:grpSp>
          <p:nvGrpSpPr>
            <p:cNvPr id="225" name="Группа 22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31" name="Группа 23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3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34" name="Рисунок 23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2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226" name="Группа 225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2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9" name="Группа 238"/>
          <p:cNvGrpSpPr/>
          <p:nvPr/>
        </p:nvGrpSpPr>
        <p:grpSpPr>
          <a:xfrm>
            <a:off x="7157227" y="4854025"/>
            <a:ext cx="1460136" cy="1846236"/>
            <a:chOff x="3234522" y="886134"/>
            <a:chExt cx="958110" cy="1166507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4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5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46" name="Группа 24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49" name="Рисунок 24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0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Группа 240"/>
            <p:cNvGrpSpPr/>
            <p:nvPr/>
          </p:nvGrpSpPr>
          <p:grpSpPr>
            <a:xfrm>
              <a:off x="3234522" y="1906631"/>
              <a:ext cx="891469" cy="100859"/>
              <a:chOff x="8233817" y="4618220"/>
              <a:chExt cx="3540661" cy="87084"/>
            </a:xfrm>
          </p:grpSpPr>
          <p:sp>
            <p:nvSpPr>
              <p:cNvPr id="24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4" name="Прямоугольник 253"/>
          <p:cNvSpPr/>
          <p:nvPr/>
        </p:nvSpPr>
        <p:spPr>
          <a:xfrm>
            <a:off x="327551" y="5036331"/>
            <a:ext cx="3034421" cy="16745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/>
            <a:endParaRPr lang="ru-RU" sz="1867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5" name="Rounded Rectangle 29"/>
          <p:cNvSpPr/>
          <p:nvPr/>
        </p:nvSpPr>
        <p:spPr>
          <a:xfrm>
            <a:off x="380543" y="5078738"/>
            <a:ext cx="2932199" cy="283777"/>
          </a:xfrm>
          <a:prstGeom prst="roundRect">
            <a:avLst>
              <a:gd name="adj" fmla="val 15331"/>
            </a:avLst>
          </a:prstGeom>
          <a:gradFill flip="none" rotWithShape="1">
            <a:gsLst>
              <a:gs pos="0">
                <a:srgbClr val="FF7C80"/>
              </a:gs>
              <a:gs pos="18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Подходы </a:t>
            </a:r>
            <a:r>
              <a:rPr lang="ru-RU" sz="1333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к отбору граждан в резерв</a:t>
            </a:r>
          </a:p>
        </p:txBody>
      </p:sp>
      <p:sp>
        <p:nvSpPr>
          <p:cNvPr id="256" name="Стрелка вправо 255"/>
          <p:cNvSpPr/>
          <p:nvPr/>
        </p:nvSpPr>
        <p:spPr>
          <a:xfrm>
            <a:off x="401745" y="6073357"/>
            <a:ext cx="2880000" cy="576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712" tIns="0" rIns="46712" bIns="0" anchor="ctr"/>
          <a:lstStyle/>
          <a:p>
            <a:pPr algn="just" defTabSz="1207771">
              <a:lnSpc>
                <a:spcPct val="85000"/>
              </a:lnSpc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подготовки по аналогии с военнослужащими контрактной службы</a:t>
            </a:r>
          </a:p>
        </p:txBody>
      </p:sp>
      <p:sp>
        <p:nvSpPr>
          <p:cNvPr id="257" name="Стрелка вправо 256"/>
          <p:cNvSpPr/>
          <p:nvPr/>
        </p:nvSpPr>
        <p:spPr>
          <a:xfrm>
            <a:off x="401745" y="5433024"/>
            <a:ext cx="2880000" cy="576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712" tIns="0" rIns="46712" bIns="0" anchor="ctr"/>
          <a:lstStyle/>
          <a:p>
            <a:pPr algn="just" defTabSz="1207771">
              <a:lnSpc>
                <a:spcPct val="85000"/>
              </a:lnSpc>
              <a:defRPr/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258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54" r="2627"/>
          <a:stretch/>
        </p:blipFill>
        <p:spPr bwMode="auto">
          <a:xfrm>
            <a:off x="327550" y="862745"/>
            <a:ext cx="3034423" cy="4023084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Прямоугольник 258"/>
          <p:cNvSpPr/>
          <p:nvPr/>
        </p:nvSpPr>
        <p:spPr>
          <a:xfrm>
            <a:off x="559932" y="2202036"/>
            <a:ext cx="2595328" cy="258555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746">
              <a:defRPr/>
            </a:pPr>
            <a:endParaRPr lang="ru-RU" sz="25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0" name="Прямоугольная выноска 259"/>
          <p:cNvSpPr/>
          <p:nvPr/>
        </p:nvSpPr>
        <p:spPr>
          <a:xfrm>
            <a:off x="3709131" y="901985"/>
            <a:ext cx="1862951" cy="452964"/>
          </a:xfrm>
          <a:prstGeom prst="wedgeRectCallout">
            <a:avLst>
              <a:gd name="adj1" fmla="val -78219"/>
              <a:gd name="adj2" fmla="val 236888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82588" algn="just" defTabSz="1218746">
              <a:lnSpc>
                <a:spcPct val="80000"/>
              </a:lnSpc>
            </a:pPr>
            <a:endParaRPr lang="ru-RU" sz="2133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10314952" y="4854026"/>
            <a:ext cx="1460136" cy="1840884"/>
            <a:chOff x="3234522" y="886137"/>
            <a:chExt cx="958110" cy="1166508"/>
          </a:xfrm>
        </p:grpSpPr>
        <p:grpSp>
          <p:nvGrpSpPr>
            <p:cNvPr id="262" name="Группа 261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66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72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6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68" name="Группа 267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70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1" name="Рисунок 27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9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592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5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64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6" name="Прямоугольник 275"/>
          <p:cNvSpPr/>
          <p:nvPr/>
        </p:nvSpPr>
        <p:spPr>
          <a:xfrm>
            <a:off x="3996646" y="1765226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3988900" y="1776906"/>
            <a:ext cx="7775587" cy="2862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073812">
              <a:lnSpc>
                <a:spcPct val="90000"/>
              </a:lnSpc>
              <a:defRPr/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Указы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Президента Российской Федерации и </a:t>
            </a: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федеральные законы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Российской Федерации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4033771" y="4470437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4026025" y="4482117"/>
            <a:ext cx="7775587" cy="2862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073812">
              <a:lnSpc>
                <a:spcPct val="90000"/>
              </a:lnSpc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Постановления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Правительства Российской Федерации </a:t>
            </a: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" name="Прямоугольник 280"/>
          <p:cNvSpPr/>
          <p:nvPr/>
        </p:nvSpPr>
        <p:spPr>
          <a:xfrm>
            <a:off x="3996646" y="863480"/>
            <a:ext cx="8014732" cy="521545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4230825" y="877667"/>
            <a:ext cx="7815897" cy="54566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07771">
              <a:lnSpc>
                <a:spcPct val="85000"/>
              </a:lnSpc>
            </a:pPr>
            <a:r>
              <a:rPr lang="ru-RU" sz="1733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1733" b="1" kern="0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УСТАНОВИТЬ ЧИСЛЕННОСТЬ </a:t>
            </a:r>
            <a:r>
              <a:rPr lang="ru-RU" sz="1733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МОБИЛИЗАЦИОННОГО ЛЮДСКОГО РЕЗЕРВА </a:t>
            </a:r>
            <a:r>
              <a:rPr lang="ru-RU" sz="1733" b="1" kern="0" spc="-27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ВООРУЖЕННЫХ СИЛ РОССИЙСКОЙ ФЕДЕРАЦИИ В КОЛИЧЕСТВЕ </a:t>
            </a:r>
            <a:r>
              <a:rPr lang="ru-RU" sz="1733" b="1" kern="0" spc="-27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100 ТЫС. ЧЕЛОВЕК</a:t>
            </a:r>
          </a:p>
        </p:txBody>
      </p:sp>
      <p:pic>
        <p:nvPicPr>
          <p:cNvPr id="2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727" y="863479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Овал 283"/>
          <p:cNvSpPr/>
          <p:nvPr/>
        </p:nvSpPr>
        <p:spPr>
          <a:xfrm>
            <a:off x="3528977" y="935083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5" name="Скругленный прямоугольник 1"/>
          <p:cNvSpPr/>
          <p:nvPr/>
        </p:nvSpPr>
        <p:spPr>
          <a:xfrm rot="18868575">
            <a:off x="3597280" y="1090503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6" name="Скругленный прямоугольник 285"/>
          <p:cNvSpPr/>
          <p:nvPr/>
        </p:nvSpPr>
        <p:spPr>
          <a:xfrm rot="2770301">
            <a:off x="3574670" y="1133604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1873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Отбор в мобилизационный людской резерв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5918201" y="619657"/>
            <a:ext cx="6180665" cy="6135256"/>
          </a:xfrm>
          <a:prstGeom prst="roundRect">
            <a:avLst>
              <a:gd name="adj" fmla="val 274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ln w="127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lIns="47944" tIns="0" rIns="0" bIns="0" rtlCol="0" anchor="t"/>
          <a:lstStyle/>
          <a:p>
            <a:pPr algn="ctr" defTabSz="912219">
              <a:lnSpc>
                <a:spcPct val="90000"/>
              </a:lnSpc>
              <a:spcAft>
                <a:spcPts val="400"/>
              </a:spcAft>
              <a:defRPr/>
            </a:pPr>
            <a:r>
              <a:rPr lang="ru-RU" sz="1400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913832" y="684944"/>
            <a:ext cx="4178241" cy="274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777519">
              <a:lnSpc>
                <a:spcPct val="80000"/>
              </a:lnSpc>
              <a:defRPr/>
            </a:pPr>
            <a:r>
              <a:rPr lang="ru-RU" sz="2133" b="1" dirty="0">
                <a:ln w="3175">
                  <a:noFill/>
                  <a:prstDash val="solid"/>
                </a:ln>
                <a:solidFill>
                  <a:srgbClr val="44546A">
                    <a:lumMod val="50000"/>
                  </a:srgbClr>
                </a:solidFill>
                <a:latin typeface="Arial Narrow" panose="020B0606020202030204" pitchFamily="34" charset="0"/>
                <a:ea typeface="KaiTi" pitchFamily="49" charset="-122"/>
                <a:cs typeface="Times New Roman" pitchFamily="18" charset="0"/>
              </a:rPr>
              <a:t>Субъект Российской Федерации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844355" y="5359401"/>
            <a:ext cx="5120044" cy="1298423"/>
          </a:xfrm>
          <a:prstGeom prst="roundRect">
            <a:avLst>
              <a:gd name="adj" fmla="val 583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092581" y="5477364"/>
            <a:ext cx="2689471" cy="5251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МОБИЛИЗАЦИОННЫЙ</a:t>
            </a:r>
          </a:p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ЛЮДСКОЙ РЕЗЕРВ</a:t>
            </a:r>
          </a:p>
        </p:txBody>
      </p:sp>
      <p:sp>
        <p:nvSpPr>
          <p:cNvPr id="96" name="Стрелка вниз 95"/>
          <p:cNvSpPr/>
          <p:nvPr/>
        </p:nvSpPr>
        <p:spPr>
          <a:xfrm rot="10800000" flipH="1">
            <a:off x="8666207" y="4439756"/>
            <a:ext cx="1466333" cy="847085"/>
          </a:xfrm>
          <a:prstGeom prst="downArrow">
            <a:avLst>
              <a:gd name="adj1" fmla="val 74139"/>
              <a:gd name="adj2" fmla="val 4506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Выгнутая влево стрелка 102"/>
          <p:cNvSpPr/>
          <p:nvPr/>
        </p:nvSpPr>
        <p:spPr>
          <a:xfrm>
            <a:off x="6085956" y="1637883"/>
            <a:ext cx="760323" cy="2443476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29125" y="3259667"/>
            <a:ext cx="2806864" cy="3495248"/>
          </a:xfrm>
          <a:prstGeom prst="roundRect">
            <a:avLst>
              <a:gd name="adj" fmla="val 3580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Text Box 42"/>
          <p:cNvSpPr txBox="1">
            <a:spLocks noChangeArrowheads="1"/>
          </p:cNvSpPr>
          <p:nvPr/>
        </p:nvSpPr>
        <p:spPr bwMode="auto">
          <a:xfrm>
            <a:off x="124207" y="3245171"/>
            <a:ext cx="27098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defRPr/>
            </a:pPr>
            <a:r>
              <a:rPr lang="ru-RU" sz="1600" dirty="0"/>
              <a:t>Военный комиссариат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933515" y="624457"/>
            <a:ext cx="2857685" cy="6130456"/>
          </a:xfrm>
          <a:prstGeom prst="roundRect">
            <a:avLst>
              <a:gd name="adj" fmla="val 3182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67733" y="594131"/>
            <a:ext cx="2726267" cy="2230756"/>
            <a:chOff x="12820018" y="-1568817"/>
            <a:chExt cx="2044700" cy="1096781"/>
          </a:xfrm>
        </p:grpSpPr>
        <p:sp>
          <p:nvSpPr>
            <p:cNvPr id="109" name="Скругленный прямоугольник 108"/>
            <p:cNvSpPr/>
            <p:nvPr/>
          </p:nvSpPr>
          <p:spPr>
            <a:xfrm>
              <a:off x="12820018" y="-1568817"/>
              <a:ext cx="2044700" cy="1096781"/>
            </a:xfrm>
            <a:prstGeom prst="roundRect">
              <a:avLst>
                <a:gd name="adj" fmla="val 435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 Box 42"/>
            <p:cNvSpPr txBox="1">
              <a:spLocks noChangeArrowheads="1"/>
            </p:cNvSpPr>
            <p:nvPr/>
          </p:nvSpPr>
          <p:spPr bwMode="auto">
            <a:xfrm>
              <a:off x="12852590" y="-1554532"/>
              <a:ext cx="1936107" cy="1110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67" dirty="0"/>
                <a:t>Кандидаты в резервисты</a:t>
              </a: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3006363" y="959606"/>
            <a:ext cx="2692715" cy="2489150"/>
            <a:chOff x="12858153" y="-1657146"/>
            <a:chExt cx="1949416" cy="1194748"/>
          </a:xfrm>
        </p:grpSpPr>
        <p:sp>
          <p:nvSpPr>
            <p:cNvPr id="112" name="Скругленный прямоугольник 111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Box 42"/>
            <p:cNvSpPr txBox="1">
              <a:spLocks noChangeArrowheads="1"/>
            </p:cNvSpPr>
            <p:nvPr/>
          </p:nvSpPr>
          <p:spPr bwMode="auto">
            <a:xfrm>
              <a:off x="12867157" y="-913427"/>
              <a:ext cx="1915737" cy="2953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Граждане, заключившие контракт</a:t>
              </a: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о пребывании в мобилизационном людском резерве</a:t>
              </a:r>
            </a:p>
          </p:txBody>
        </p:sp>
        <p:sp>
          <p:nvSpPr>
            <p:cNvPr id="61" name="Text Box 42"/>
            <p:cNvSpPr txBox="1">
              <a:spLocks noChangeArrowheads="1"/>
            </p:cNvSpPr>
            <p:nvPr/>
          </p:nvSpPr>
          <p:spPr bwMode="auto">
            <a:xfrm>
              <a:off x="13392179" y="-1642620"/>
              <a:ext cx="873527" cy="98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РЕЗЕРВИСТЫ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88268" y="884965"/>
            <a:ext cx="919797" cy="873537"/>
            <a:chOff x="5410198" y="1014776"/>
            <a:chExt cx="796176" cy="756133"/>
          </a:xfrm>
        </p:grpSpPr>
        <p:pic>
          <p:nvPicPr>
            <p:cNvPr id="117" name="Рисунок 65" descr="https://img2.freepng.ru/20180219/rte/kisspng-silhouette-person-clip-art-silhouette-5a8b05ec596e36.47704584151906046036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3" y="1025828"/>
              <a:ext cx="234201" cy="7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Рисунок 79" descr="https://img2.freepng.ru/20180315/sjq/kisspng-businessperson-clip-art-business-people-pics-5aaaad22138462.856777971521134882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808" y="1024070"/>
              <a:ext cx="246830" cy="74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Рисунок 65" descr="https://img2.freepng.ru/20180219/rte/kisspng-silhouette-person-clip-art-silhouette-5a8b05ec596e36.47704584151906046036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198" y="1025828"/>
              <a:ext cx="234201" cy="7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Рисунок 79" descr="https://img2.freepng.ru/20180315/sjq/kisspng-businessperson-clip-art-business-people-pics-5aaaad22138462.856777971521134882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620" y="1014776"/>
              <a:ext cx="246830" cy="74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3645434" y="1324859"/>
            <a:ext cx="1459101" cy="991917"/>
            <a:chOff x="7575138" y="1017755"/>
            <a:chExt cx="1094326" cy="743938"/>
          </a:xfrm>
        </p:grpSpPr>
        <p:pic>
          <p:nvPicPr>
            <p:cNvPr id="121" name="Рисунок 58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81345" y="1017755"/>
              <a:ext cx="345194" cy="72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Рисунок 59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75138" y="1030544"/>
              <a:ext cx="259367" cy="72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Рисунок 59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74782" y="1039068"/>
              <a:ext cx="259367" cy="72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Рисунок 58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24270" y="1028021"/>
              <a:ext cx="345194" cy="72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" name="Text Box 42"/>
          <p:cNvSpPr txBox="1">
            <a:spLocks noChangeArrowheads="1"/>
          </p:cNvSpPr>
          <p:nvPr/>
        </p:nvSpPr>
        <p:spPr bwMode="auto">
          <a:xfrm>
            <a:off x="2971409" y="635703"/>
            <a:ext cx="2781896" cy="2711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no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lnSpc>
                <a:spcPts val="1333"/>
              </a:lnSpc>
              <a:defRPr/>
            </a:pPr>
            <a:r>
              <a:rPr lang="ru-RU" sz="1600" dirty="0"/>
              <a:t>Воинская часть-формирователь</a:t>
            </a:r>
          </a:p>
        </p:txBody>
      </p:sp>
      <p:pic>
        <p:nvPicPr>
          <p:cNvPr id="130" name="Рисунок 129" descr="C:\Users\abiksenteeva\Desktop\Новая папка\Т-12_20-57\IMG-20210121-WA0087.jpg"/>
          <p:cNvPicPr preferRelativeResize="0"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62" y="4513799"/>
            <a:ext cx="1654609" cy="165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" name="Picture 460" descr="caoc_psa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99" b="43094"/>
          <a:stretch>
            <a:fillRect/>
          </a:stretch>
        </p:blipFill>
        <p:spPr bwMode="auto">
          <a:xfrm>
            <a:off x="3218079" y="4675855"/>
            <a:ext cx="2443288" cy="12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5" descr="C:\Users\ab2607\Desktop\Заявление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3445" y="4426683"/>
            <a:ext cx="1732755" cy="224359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Прямоугольник 137"/>
          <p:cNvSpPr/>
          <p:nvPr/>
        </p:nvSpPr>
        <p:spPr>
          <a:xfrm>
            <a:off x="1045283" y="4426683"/>
            <a:ext cx="1232500" cy="70769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</a:p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поступлении</a:t>
            </a:r>
          </a:p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резерв</a:t>
            </a:r>
          </a:p>
        </p:txBody>
      </p:sp>
      <p:graphicFrame>
        <p:nvGraphicFramePr>
          <p:cNvPr id="139" name="Объект 138"/>
          <p:cNvGraphicFramePr>
            <a:graphicFrameLocks noChangeAspect="1"/>
          </p:cNvGraphicFramePr>
          <p:nvPr>
            <p:extLst/>
          </p:nvPr>
        </p:nvGraphicFramePr>
        <p:xfrm>
          <a:off x="3044240" y="4426684"/>
          <a:ext cx="1671693" cy="226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12" imgW="5667119" imgH="8019810" progId="AcroExch.Document.7">
                  <p:embed/>
                </p:oleObj>
              </mc:Choice>
              <mc:Fallback>
                <p:oleObj name="Acrobat Document" r:id="rId12" imgW="5667119" imgH="8019810" progId="AcroExch.Document.7">
                  <p:embed/>
                  <p:pic>
                    <p:nvPicPr>
                      <p:cNvPr id="139" name="Объект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240" y="4426684"/>
                        <a:ext cx="1671693" cy="2267859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" name="Прямоугольник 139"/>
          <p:cNvSpPr/>
          <p:nvPr/>
        </p:nvSpPr>
        <p:spPr>
          <a:xfrm>
            <a:off x="3089110" y="4422195"/>
            <a:ext cx="1252788" cy="70769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</a:t>
            </a:r>
          </a:p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пребывании</a:t>
            </a:r>
          </a:p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резерве </a:t>
            </a:r>
          </a:p>
        </p:txBody>
      </p:sp>
      <p:sp>
        <p:nvSpPr>
          <p:cNvPr id="115" name="Стрелка вправо 114"/>
          <p:cNvSpPr/>
          <p:nvPr/>
        </p:nvSpPr>
        <p:spPr>
          <a:xfrm>
            <a:off x="120919" y="3407805"/>
            <a:ext cx="3784067" cy="1041188"/>
          </a:xfrm>
          <a:prstGeom prst="rightArrow">
            <a:avLst>
              <a:gd name="adj1" fmla="val 71500"/>
              <a:gd name="adj2" fmla="val 6068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9194" eaLnBrk="0" hangingPunct="0">
              <a:defRPr/>
            </a:pPr>
            <a:r>
              <a:rPr lang="ru-RU" sz="1467" b="1" i="1" kern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Кандидаты, прошедшие отбор направляются в воинскую часть </a:t>
            </a:r>
          </a:p>
          <a:p>
            <a:pPr algn="ctr" defTabSz="929194" eaLnBrk="0" hangingPunct="0">
              <a:defRPr/>
            </a:pPr>
            <a:r>
              <a:rPr lang="ru-RU" sz="1467" b="1" i="1" kern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для заключения контракта</a:t>
            </a:r>
            <a:endParaRPr lang="ru-RU" sz="21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Скругленный прямоугольник 80"/>
          <p:cNvSpPr/>
          <p:nvPr/>
        </p:nvSpPr>
        <p:spPr>
          <a:xfrm>
            <a:off x="6846277" y="3135912"/>
            <a:ext cx="5134139" cy="1245155"/>
          </a:xfrm>
          <a:prstGeom prst="roundRect">
            <a:avLst>
              <a:gd name="adj" fmla="val 47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913831" y="3204981"/>
            <a:ext cx="5013927" cy="5251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ГОСУДАРСТВЕННОЕ</a:t>
            </a:r>
          </a:p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УНИТАРНОЕ ПРЕДПРИЯТИЕ</a:t>
            </a: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6846278" y="1053445"/>
            <a:ext cx="5118121" cy="1552993"/>
          </a:xfrm>
          <a:prstGeom prst="roundRect">
            <a:avLst>
              <a:gd name="adj" fmla="val 1244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913831" y="1091488"/>
            <a:ext cx="5013927" cy="1476904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716097"/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Граждане, пребывающие в запасе</a:t>
            </a:r>
          </a:p>
          <a:p>
            <a:pPr algn="ctr" defTabSz="716097"/>
            <a:r>
              <a:rPr lang="ru-RU" sz="1867" i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(кандидаты в резервисты)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работники предприятий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дружинники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члены общественных организаций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endParaRPr lang="ru-RU" sz="1867" b="1" kern="0" dirty="0">
              <a:solidFill>
                <a:prstClr val="black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62" name="Выгнутая влево стрелка 61"/>
          <p:cNvSpPr/>
          <p:nvPr/>
        </p:nvSpPr>
        <p:spPr>
          <a:xfrm>
            <a:off x="5993879" y="1637883"/>
            <a:ext cx="850476" cy="4153316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66490" y="3774659"/>
            <a:ext cx="4961268" cy="601112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сотрудники ГУП</a:t>
            </a:r>
          </a:p>
          <a:p>
            <a:pPr defTabSz="716097"/>
            <a:r>
              <a:rPr lang="ru-RU" sz="1867" i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(кандидаты в резервисты)</a:t>
            </a:r>
          </a:p>
        </p:txBody>
      </p:sp>
      <p:sp>
        <p:nvSpPr>
          <p:cNvPr id="64" name="Выгнутая влево стрелка 63"/>
          <p:cNvSpPr/>
          <p:nvPr/>
        </p:nvSpPr>
        <p:spPr>
          <a:xfrm>
            <a:off x="6068012" y="4074927"/>
            <a:ext cx="760323" cy="2153936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5" name="Объект 64"/>
          <p:cNvGraphicFramePr>
            <a:graphicFrameLocks noChangeAspect="1"/>
          </p:cNvGraphicFramePr>
          <p:nvPr>
            <p:extLst/>
          </p:nvPr>
        </p:nvGraphicFramePr>
        <p:xfrm>
          <a:off x="11034123" y="3146292"/>
          <a:ext cx="893635" cy="121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15" imgW="5667119" imgH="8019810" progId="AcroExch.Document.7">
                  <p:embed/>
                </p:oleObj>
              </mc:Choice>
              <mc:Fallback>
                <p:oleObj name="Acrobat Document" r:id="rId15" imgW="5667119" imgH="8019810" progId="AcroExch.Document.7">
                  <p:embed/>
                  <p:pic>
                    <p:nvPicPr>
                      <p:cNvPr id="65" name="Объект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4123" y="3146292"/>
                        <a:ext cx="893635" cy="121232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/>
          <p:nvPr/>
        </p:nvSpPr>
        <p:spPr>
          <a:xfrm>
            <a:off x="11010384" y="3410054"/>
            <a:ext cx="941112" cy="50257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договор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04775" y="5966119"/>
            <a:ext cx="1902159" cy="373789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резервисты</a:t>
            </a:r>
          </a:p>
        </p:txBody>
      </p:sp>
      <p:graphicFrame>
        <p:nvGraphicFramePr>
          <p:cNvPr id="68" name="Объект 67"/>
          <p:cNvGraphicFramePr>
            <a:graphicFrameLocks noChangeAspect="1"/>
          </p:cNvGraphicFramePr>
          <p:nvPr>
            <p:extLst/>
          </p:nvPr>
        </p:nvGraphicFramePr>
        <p:xfrm>
          <a:off x="11011843" y="5396472"/>
          <a:ext cx="893635" cy="121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16" imgW="5667119" imgH="8019810" progId="AcroExch.Document.7">
                  <p:embed/>
                </p:oleObj>
              </mc:Choice>
              <mc:Fallback>
                <p:oleObj name="Acrobat Document" r:id="rId16" imgW="5667119" imgH="8019810" progId="AcroExch.Document.7">
                  <p:embed/>
                  <p:pic>
                    <p:nvPicPr>
                      <p:cNvPr id="68" name="Объект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1843" y="5396472"/>
                        <a:ext cx="893635" cy="121232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Прямоугольник 68"/>
          <p:cNvSpPr/>
          <p:nvPr/>
        </p:nvSpPr>
        <p:spPr>
          <a:xfrm>
            <a:off x="10988104" y="5802332"/>
            <a:ext cx="941112" cy="2974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34" y="1750361"/>
            <a:ext cx="2754324" cy="1074527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716097"/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Граждане, пребывающие в запасе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сотрудники ГУП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работники предприятий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дружинники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члены общественных организаций</a:t>
            </a:r>
          </a:p>
        </p:txBody>
      </p:sp>
      <p:sp>
        <p:nvSpPr>
          <p:cNvPr id="71" name="Стрелка вниз 70"/>
          <p:cNvSpPr/>
          <p:nvPr/>
        </p:nvSpPr>
        <p:spPr>
          <a:xfrm rot="10800000" flipH="1" flipV="1">
            <a:off x="983611" y="2857486"/>
            <a:ext cx="889000" cy="350637"/>
          </a:xfrm>
          <a:prstGeom prst="downArrow">
            <a:avLst>
              <a:gd name="adj1" fmla="val 74139"/>
              <a:gd name="adj2" fmla="val 66794"/>
            </a:avLst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625033"/>
            <a:endParaRPr lang="ru-RU" sz="1333" b="1" kern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0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Категории годности граждан к поступлению в резерв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207034" y="986869"/>
            <a:ext cx="11559396" cy="2489150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Освидетельствование граждан при поступлении в резерв возлагается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военно-врачебные комиссии военных комиссариатов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образований.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Военно-врачебная 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комиссия при необходимости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выносит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отношении гражданина, поступающего в резерв,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конкретном роде войск Вооруженных Сил, обучению (военной службе) по конкретной военно-учетной специальности.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освидетельствования на основании заключений врачей-специалистов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дается 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следующим категориям: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-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 - годен к военной службе с незначительными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ограничениями;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- ограниченно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 - временно не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 - не годен к военной службе</a:t>
            </a:r>
            <a:r>
              <a:rPr lang="ru-RU" sz="1400" spc="-1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8394997" y="4101126"/>
            <a:ext cx="2692715" cy="2489150"/>
            <a:chOff x="12858153" y="-1657146"/>
            <a:chExt cx="1949416" cy="1194748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2867157" y="-869155"/>
              <a:ext cx="1915737" cy="2068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ограниченно годен </a:t>
              </a:r>
              <a:endParaRPr lang="ru-RU" sz="1400" b="0" kern="1200" spc="-15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военной службе</a:t>
              </a:r>
              <a:endParaRPr lang="ru-RU" sz="1333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484146" y="4101126"/>
            <a:ext cx="2692715" cy="2489150"/>
            <a:chOff x="12858153" y="-1657146"/>
            <a:chExt cx="1949416" cy="119474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12867157" y="-920859"/>
              <a:ext cx="1915737" cy="3102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</a:t>
              </a:r>
              <a:r>
                <a:rPr lang="ru-RU" sz="1400" b="0" kern="1200" spc="-3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оден </a:t>
              </a: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службе </a:t>
              </a:r>
              <a:endParaRPr lang="ru-RU" sz="1400" b="0" kern="1200" spc="-3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3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 </a:t>
              </a: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незначительными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ограничениями</a:t>
              </a:r>
              <a:endParaRPr lang="ru-RU" sz="1333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742236" y="4101126"/>
            <a:ext cx="2692715" cy="2489150"/>
            <a:chOff x="12858153" y="-1657146"/>
            <a:chExt cx="1949416" cy="119474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42"/>
            <p:cNvSpPr txBox="1">
              <a:spLocks noChangeArrowheads="1"/>
            </p:cNvSpPr>
            <p:nvPr/>
          </p:nvSpPr>
          <p:spPr bwMode="auto">
            <a:xfrm>
              <a:off x="12867157" y="-814865"/>
              <a:ext cx="1915737" cy="9823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lvl="0" indent="144145" algn="just" defTabSz="914082" eaLnBrk="1" hangingPunct="1">
                <a:lnSpc>
                  <a:spcPct val="95000"/>
                </a:lnSpc>
                <a:spcBef>
                  <a:spcPts val="0"/>
                </a:spcBef>
              </a:pP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</a:t>
              </a: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службе</a:t>
              </a:r>
              <a:endParaRPr lang="ru-RU" sz="1400" b="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13342218" y="-1435058"/>
              <a:ext cx="873527" cy="4431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6000" dirty="0" smtClean="0"/>
                <a:t>А</a:t>
              </a:r>
              <a:endParaRPr lang="ru-RU" sz="6000" dirty="0"/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754672" y="3579957"/>
            <a:ext cx="10333039" cy="428019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4145" algn="ctr">
              <a:lnSpc>
                <a:spcPct val="95000"/>
              </a:lnSpc>
              <a:spcAft>
                <a:spcPts val="0"/>
              </a:spcAft>
            </a:pPr>
            <a:r>
              <a:rPr lang="ru-RU" sz="1800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мобилизационный людской резерв могут быть зачислены граждане, </a:t>
            </a:r>
            <a:r>
              <a:rPr lang="ru-RU" sz="1800" b="1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имеющие категорию </a:t>
            </a:r>
            <a:r>
              <a:rPr lang="ru-RU" sz="1800" b="1" spc="-15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годности:</a:t>
            </a:r>
            <a:endParaRPr lang="ru-RU" sz="1800" b="1" kern="0" dirty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5158196" y="4563826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spcBef>
                <a:spcPts val="0"/>
              </a:spcBef>
              <a:defRPr/>
            </a:pPr>
            <a:r>
              <a:rPr lang="ru-RU" sz="6000" dirty="0" smtClean="0"/>
              <a:t>Б</a:t>
            </a:r>
            <a:endParaRPr lang="ru-RU" sz="6000" dirty="0"/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9127232" y="4584861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spcBef>
                <a:spcPts val="0"/>
              </a:spcBef>
              <a:defRPr/>
            </a:pPr>
            <a:r>
              <a:rPr lang="ru-RU" sz="6000" dirty="0" smtClean="0"/>
              <a:t>В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68874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5571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911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Мобилизационный людской резерв Вооруженных Сил Российской Федерации</a:t>
            </a:r>
          </a:p>
        </p:txBody>
      </p:sp>
      <p:pic>
        <p:nvPicPr>
          <p:cNvPr id="79" name="Picture 4" descr="C:\Users\ab3104.S\Desktop\Фото СВО\1_ucheniya_vdv_desant_mi-8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887" y="5140964"/>
            <a:ext cx="2640000" cy="158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83025" y="868275"/>
            <a:ext cx="9778628" cy="549239"/>
            <a:chOff x="137268" y="848631"/>
            <a:chExt cx="7333971" cy="411929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574573" y="869401"/>
              <a:ext cx="6479372" cy="391159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41551" y="946906"/>
              <a:ext cx="6629688" cy="241653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4014">
                <a:lnSpc>
                  <a:spcPct val="80000"/>
                </a:lnSpc>
                <a:defRPr/>
              </a:pPr>
              <a:r>
                <a:rPr lang="ru-RU" sz="1867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СОЗДАНА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prstClr val="white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НОРМАТИВНАЯ ПРАВОВАЯ БАЗА</a:t>
              </a:r>
              <a:endParaRPr lang="ru-RU" sz="1067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68" y="849649"/>
              <a:ext cx="73906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Прямоугольник 1"/>
            <p:cNvSpPr/>
            <p:nvPr/>
          </p:nvSpPr>
          <p:spPr>
            <a:xfrm>
              <a:off x="331023" y="848631"/>
              <a:ext cx="400931" cy="181598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77058" y="910708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8" name="Скругленный прямоугольник 1"/>
            <p:cNvSpPr/>
            <p:nvPr/>
          </p:nvSpPr>
          <p:spPr>
            <a:xfrm rot="18868575">
              <a:off x="228285" y="1027273"/>
              <a:ext cx="232518" cy="51240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 rot="2770301">
              <a:off x="211327" y="1059599"/>
              <a:ext cx="93393" cy="6279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766097" y="1592393"/>
            <a:ext cx="9195556" cy="521545"/>
            <a:chOff x="644533" y="2267504"/>
            <a:chExt cx="7436235" cy="19788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644533" y="2267504"/>
              <a:ext cx="6986292" cy="197882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932399" y="2300706"/>
              <a:ext cx="7148369" cy="122249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4014">
                <a:lnSpc>
                  <a:spcPct val="80000"/>
                </a:lnSpc>
                <a:defRPr/>
              </a:pPr>
              <a:r>
                <a:rPr lang="ru-RU" sz="1867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РАЗРАБОТАНА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СИСТЕМА ПОДГОТОВКИ</a:t>
              </a:r>
              <a:endParaRPr lang="ru-RU" sz="1067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83025" y="1564699"/>
            <a:ext cx="985415" cy="549237"/>
            <a:chOff x="227715" y="2129046"/>
            <a:chExt cx="916263" cy="1332447"/>
          </a:xfrm>
        </p:grpSpPr>
        <p:pic>
          <p:nvPicPr>
            <p:cNvPr id="101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15" y="2132339"/>
              <a:ext cx="916263" cy="1329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Прямоугольник 1"/>
            <p:cNvSpPr/>
            <p:nvPr/>
          </p:nvSpPr>
          <p:spPr>
            <a:xfrm>
              <a:off x="467926" y="2129046"/>
              <a:ext cx="497061" cy="587409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7" name="Овал 96"/>
          <p:cNvSpPr/>
          <p:nvPr/>
        </p:nvSpPr>
        <p:spPr>
          <a:xfrm>
            <a:off x="236077" y="1647469"/>
            <a:ext cx="376099" cy="384004"/>
          </a:xfrm>
          <a:prstGeom prst="ellipse">
            <a:avLst/>
          </a:prstGeom>
          <a:solidFill>
            <a:srgbClr val="5B9BD5">
              <a:lumMod val="75000"/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302166" y="1682035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100" name="Скругленный прямоугольник 9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766097" y="2288817"/>
            <a:ext cx="9195556" cy="521545"/>
            <a:chOff x="644533" y="2267504"/>
            <a:chExt cx="7436235" cy="197882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644533" y="2267504"/>
              <a:ext cx="6986291" cy="197882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932399" y="2306713"/>
              <a:ext cx="7148369" cy="122249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4014">
                <a:lnSpc>
                  <a:spcPct val="80000"/>
                </a:lnSpc>
                <a:defRPr/>
              </a:pPr>
              <a:r>
                <a:rPr lang="ru-RU" sz="1867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УСТАНОВЛЕНО 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ФИНАНСОВОЕ  ОБЕСПЕЧЕНИЯ</a:t>
              </a:r>
              <a:endParaRPr lang="ru-RU" sz="1067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83025" y="3653974"/>
            <a:ext cx="11056316" cy="549239"/>
            <a:chOff x="137268" y="3061403"/>
            <a:chExt cx="8292237" cy="411929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574572" y="3082173"/>
              <a:ext cx="7854933" cy="391159"/>
              <a:chOff x="644533" y="2267504"/>
              <a:chExt cx="8469472" cy="197882"/>
            </a:xfrm>
          </p:grpSpPr>
          <p:sp>
            <p:nvSpPr>
              <p:cNvPr id="125" name="Прямоугольник 124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>
                <a:off x="906790" y="2306713"/>
                <a:ext cx="8207215" cy="122249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4014">
                  <a:lnSpc>
                    <a:spcPct val="80000"/>
                  </a:lnSpc>
                  <a:defRPr/>
                </a:pP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АПРОБИРОВАНО  ПРИМЕНЕНИЕ  </a:t>
                </a: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ХОДЕ  СТРАТЕГИЧЕСКИХ  УЧЕНИЙ</a:t>
                </a: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137268" y="3061403"/>
              <a:ext cx="739061" cy="411928"/>
              <a:chOff x="227715" y="2129046"/>
              <a:chExt cx="916263" cy="1332447"/>
            </a:xfrm>
          </p:grpSpPr>
          <p:pic>
            <p:nvPicPr>
              <p:cNvPr id="123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19" name="Овал 118"/>
            <p:cNvSpPr/>
            <p:nvPr/>
          </p:nvSpPr>
          <p:spPr>
            <a:xfrm>
              <a:off x="177058" y="3123480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0" name="Группа 119"/>
            <p:cNvGrpSpPr/>
            <p:nvPr/>
          </p:nvGrpSpPr>
          <p:grpSpPr>
            <a:xfrm>
              <a:off x="226624" y="3149405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22" name="Скругленный прямоугольник 12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3" name="Группа 12"/>
          <p:cNvGrpSpPr/>
          <p:nvPr/>
        </p:nvGrpSpPr>
        <p:grpSpPr>
          <a:xfrm>
            <a:off x="183025" y="4350393"/>
            <a:ext cx="11056316" cy="549239"/>
            <a:chOff x="137268" y="3614594"/>
            <a:chExt cx="8292237" cy="411929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574572" y="3635364"/>
              <a:ext cx="7854933" cy="391159"/>
              <a:chOff x="644533" y="2267504"/>
              <a:chExt cx="8469472" cy="197882"/>
            </a:xfrm>
          </p:grpSpPr>
          <p:sp>
            <p:nvSpPr>
              <p:cNvPr id="136" name="Прямоугольник 135"/>
              <p:cNvSpPr/>
              <p:nvPr/>
            </p:nvSpPr>
            <p:spPr>
              <a:xfrm>
                <a:off x="644533" y="2267504"/>
                <a:ext cx="6986294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Прямоугольник 136"/>
              <p:cNvSpPr/>
              <p:nvPr/>
            </p:nvSpPr>
            <p:spPr>
              <a:xfrm>
                <a:off x="906790" y="2306713"/>
                <a:ext cx="8207215" cy="122249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4014">
                  <a:lnSpc>
                    <a:spcPct val="80000"/>
                  </a:lnSpc>
                  <a:defRPr/>
                </a:pP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 РЕЗЕРВИСТЫ  АКТИВНО  ПРИНИМАЮТ  УЧАСТИЕ  </a:t>
                </a: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СВО </a:t>
                </a:r>
              </a:p>
            </p:txBody>
          </p:sp>
        </p:grpSp>
        <p:grpSp>
          <p:nvGrpSpPr>
            <p:cNvPr id="129" name="Группа 128"/>
            <p:cNvGrpSpPr/>
            <p:nvPr/>
          </p:nvGrpSpPr>
          <p:grpSpPr>
            <a:xfrm>
              <a:off x="137268" y="3614594"/>
              <a:ext cx="739061" cy="411928"/>
              <a:chOff x="227715" y="2129046"/>
              <a:chExt cx="916263" cy="1332447"/>
            </a:xfrm>
          </p:grpSpPr>
          <p:pic>
            <p:nvPicPr>
              <p:cNvPr id="134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5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30" name="Овал 129"/>
            <p:cNvSpPr/>
            <p:nvPr/>
          </p:nvSpPr>
          <p:spPr>
            <a:xfrm>
              <a:off x="177058" y="3676671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31" name="Группа 130"/>
            <p:cNvGrpSpPr/>
            <p:nvPr/>
          </p:nvGrpSpPr>
          <p:grpSpPr>
            <a:xfrm>
              <a:off x="226624" y="3702596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33" name="Скругленный прямоугольник 13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183025" y="2957549"/>
            <a:ext cx="11056316" cy="549239"/>
            <a:chOff x="137268" y="2508210"/>
            <a:chExt cx="8292237" cy="411929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574572" y="2528980"/>
              <a:ext cx="7854933" cy="391159"/>
              <a:chOff x="644533" y="2267504"/>
              <a:chExt cx="8469472" cy="197882"/>
            </a:xfrm>
          </p:grpSpPr>
          <p:sp>
            <p:nvSpPr>
              <p:cNvPr id="147" name="Прямоугольник 146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906790" y="2306713"/>
                <a:ext cx="8207215" cy="122249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4014">
                  <a:lnSpc>
                    <a:spcPct val="80000"/>
                  </a:lnSpc>
                  <a:defRPr/>
                </a:pP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ОСУЩЕСТВЛЯЕТСЯ  </a:t>
                </a: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МЕДИЦИНСКОЕ  И  ВЕЩЕВОЕ  ОБЕСПЕЧЕНИЕ</a:t>
                </a: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37268" y="2508210"/>
              <a:ext cx="739061" cy="411928"/>
              <a:chOff x="227715" y="2129046"/>
              <a:chExt cx="916263" cy="1332447"/>
            </a:xfrm>
          </p:grpSpPr>
          <p:pic>
            <p:nvPicPr>
              <p:cNvPr id="145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41" name="Овал 140"/>
            <p:cNvSpPr/>
            <p:nvPr/>
          </p:nvSpPr>
          <p:spPr>
            <a:xfrm>
              <a:off x="177058" y="2570287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42" name="Группа 141"/>
            <p:cNvGrpSpPr/>
            <p:nvPr/>
          </p:nvGrpSpPr>
          <p:grpSpPr>
            <a:xfrm>
              <a:off x="226624" y="2596212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44" name="Скругленный прямоугольник 14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pic>
        <p:nvPicPr>
          <p:cNvPr id="19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" name="Прямоугольник 182"/>
          <p:cNvSpPr/>
          <p:nvPr/>
        </p:nvSpPr>
        <p:spPr>
          <a:xfrm>
            <a:off x="3218693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6241397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9302320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894559" y="2553258"/>
            <a:ext cx="1821917" cy="2346373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9479536" y="726056"/>
            <a:ext cx="2670232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0739" y="777854"/>
            <a:ext cx="1287356" cy="16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Рисунок 149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605" y="5140964"/>
            <a:ext cx="2640000" cy="1584000"/>
          </a:xfrm>
          <a:prstGeom prst="rect">
            <a:avLst/>
          </a:prstGeom>
        </p:spPr>
      </p:pic>
      <p:pic>
        <p:nvPicPr>
          <p:cNvPr id="178" name="Picture 3" descr="D:\документы\медиа\13.07\unnamed (6)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3953" y="5140964"/>
            <a:ext cx="2640000" cy="1584000"/>
          </a:xfrm>
          <a:prstGeom prst="rect">
            <a:avLst/>
          </a:prstGeom>
          <a:extLst/>
        </p:spPr>
      </p:pic>
      <p:pic>
        <p:nvPicPr>
          <p:cNvPr id="180" name="Picture 5" descr="D:\документы\медиа\13.07\wr-960 (1)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2635" y="2615481"/>
            <a:ext cx="1680000" cy="2256000"/>
          </a:xfrm>
          <a:prstGeom prst="rect">
            <a:avLst/>
          </a:prstGeom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519" y="815268"/>
            <a:ext cx="1246149" cy="160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6187" y="1300835"/>
            <a:ext cx="803816" cy="102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Рисунок 18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983" y="5140964"/>
            <a:ext cx="2640000" cy="1584000"/>
          </a:xfrm>
          <a:prstGeom prst="rect">
            <a:avLst/>
          </a:prstGeom>
        </p:spPr>
      </p:pic>
      <p:pic>
        <p:nvPicPr>
          <p:cNvPr id="181" name="Picture 3" descr="C:\Users\ab2601.S\Desktop\картинки\карта мир 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152" y="4190820"/>
            <a:ext cx="888987" cy="6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6" name="Группа 195"/>
          <p:cNvGrpSpPr/>
          <p:nvPr/>
        </p:nvGrpSpPr>
        <p:grpSpPr>
          <a:xfrm>
            <a:off x="181405" y="2284826"/>
            <a:ext cx="985415" cy="549237"/>
            <a:chOff x="227715" y="2129046"/>
            <a:chExt cx="916263" cy="1332447"/>
          </a:xfrm>
        </p:grpSpPr>
        <p:pic>
          <p:nvPicPr>
            <p:cNvPr id="197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15" y="2132339"/>
              <a:ext cx="916263" cy="1329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" name="Прямоугольник 1"/>
            <p:cNvSpPr/>
            <p:nvPr/>
          </p:nvSpPr>
          <p:spPr>
            <a:xfrm>
              <a:off x="467926" y="2129046"/>
              <a:ext cx="497061" cy="587409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199" name="Овал 198"/>
          <p:cNvSpPr/>
          <p:nvPr/>
        </p:nvSpPr>
        <p:spPr>
          <a:xfrm>
            <a:off x="234457" y="2367595"/>
            <a:ext cx="376099" cy="384004"/>
          </a:xfrm>
          <a:prstGeom prst="ellipse">
            <a:avLst/>
          </a:prstGeom>
          <a:solidFill>
            <a:srgbClr val="5B9BD5">
              <a:lumMod val="75000"/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200" name="Группа 199"/>
          <p:cNvGrpSpPr/>
          <p:nvPr/>
        </p:nvGrpSpPr>
        <p:grpSpPr>
          <a:xfrm>
            <a:off x="300546" y="2402161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201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202" name="Скругленный прямоугольник 201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82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84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3004" y="699808"/>
            <a:ext cx="8203792" cy="62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" name="Прямоугольник 467"/>
          <p:cNvSpPr/>
          <p:nvPr/>
        </p:nvSpPr>
        <p:spPr>
          <a:xfrm>
            <a:off x="3050652" y="2337524"/>
            <a:ext cx="4594639" cy="616857"/>
          </a:xfrm>
          <a:prstGeom prst="rect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221219" y="6012806"/>
            <a:ext cx="33593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300467" y="542485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87073" y="699808"/>
            <a:ext cx="4269020" cy="6233385"/>
            <a:chOff x="-87073" y="699809"/>
            <a:chExt cx="4269020" cy="6143678"/>
          </a:xfrm>
        </p:grpSpPr>
        <p:pic>
          <p:nvPicPr>
            <p:cNvPr id="467" name="Рисунок 4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2570" y="699809"/>
              <a:ext cx="4240003" cy="61436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53" b="90000" l="9956" r="100000">
                          <a14:foregroundMark x1="12444" y1="29755" x2="27644" y2="28589"/>
                          <a14:foregroundMark x1="98578" y1="63804" x2="97689" y2="70491"/>
                          <a14:backgroundMark x1="39556" y1="32086" x2="26578" y2="32515"/>
                          <a14:backgroundMark x1="33778" y1="24233" x2="18756" y2="21902"/>
                          <a14:backgroundMark x1="18756" y1="21902" x2="16711" y2="24356"/>
                          <a14:backgroundMark x1="36533" y1="24356" x2="44622" y2="2423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073" y="715222"/>
              <a:ext cx="4269020" cy="5916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3" name="Рисунок 472">
            <a:extLst>
              <a:ext uri="{FF2B5EF4-FFF2-40B4-BE49-F238E27FC236}">
                <a16:creationId xmlns:a16="http://schemas.microsoft.com/office/drawing/2014/main" xmlns="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1" y="4931592"/>
            <a:ext cx="1714499" cy="171449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-8548" y="-17907"/>
            <a:ext cx="12200634" cy="549012"/>
            <a:chOff x="-8547" y="-17910"/>
            <a:chExt cx="12200633" cy="67491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-8547" y="-17910"/>
              <a:ext cx="12192003" cy="674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wrap="square" lIns="103096" tIns="51545" rIns="103096" bIns="51545" rtlCol="0" anchor="ctr">
              <a:noAutofit/>
            </a:bodyPr>
            <a:lstStyle/>
            <a:p>
              <a:pPr algn="ctr" defTabSz="932739">
                <a:defRPr/>
              </a:pPr>
              <a:endParaRPr lang="ru-RU" sz="1600" b="1" kern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062" y="59536"/>
              <a:ext cx="1331024" cy="545324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0" y="74626"/>
              <a:ext cx="12192003" cy="384717"/>
            </a:xfrm>
            <a:prstGeom prst="rect">
              <a:avLst/>
            </a:prstGeom>
          </p:spPr>
          <p:txBody>
            <a:bodyPr wrap="square" lIns="91426" tIns="45718" rIns="91426" bIns="45718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ОЕВОЙ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РМЕЙСКИЙ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ЕЗЕРВ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ТРАНЫ </a:t>
              </a:r>
            </a:p>
          </p:txBody>
        </p:sp>
      </p:grpSp>
      <p:sp>
        <p:nvSpPr>
          <p:cNvPr id="658" name="TextBox 657"/>
          <p:cNvSpPr txBox="1"/>
          <p:nvPr/>
        </p:nvSpPr>
        <p:spPr>
          <a:xfrm>
            <a:off x="1067812" y="104165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659" name="Подзаголовок 2"/>
          <p:cNvSpPr txBox="1">
            <a:spLocks/>
          </p:cNvSpPr>
          <p:nvPr/>
        </p:nvSpPr>
        <p:spPr bwMode="auto">
          <a:xfrm>
            <a:off x="4625100" y="876311"/>
            <a:ext cx="266832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072866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РАЗЛИЧИЯ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0" name="Рисунок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30" y="1168652"/>
            <a:ext cx="1295284" cy="1622960"/>
          </a:xfrm>
          <a:prstGeom prst="rect">
            <a:avLst/>
          </a:prstGeom>
        </p:spPr>
      </p:pic>
      <p:pic>
        <p:nvPicPr>
          <p:cNvPr id="661" name="Рисунок 6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30" y="4931592"/>
            <a:ext cx="1295284" cy="1622960"/>
          </a:xfrm>
          <a:prstGeom prst="rect">
            <a:avLst/>
          </a:prstGeom>
        </p:spPr>
      </p:pic>
      <p:pic>
        <p:nvPicPr>
          <p:cNvPr id="662" name="Рисунок 6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201323"/>
            <a:ext cx="1295284" cy="1622960"/>
          </a:xfrm>
          <a:prstGeom prst="rect">
            <a:avLst/>
          </a:prstGeom>
        </p:spPr>
      </p:pic>
      <p:pic>
        <p:nvPicPr>
          <p:cNvPr id="663" name="Рисунок 6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29" y="3009680"/>
            <a:ext cx="1295284" cy="1622960"/>
          </a:xfrm>
          <a:prstGeom prst="rect">
            <a:avLst/>
          </a:prstGeom>
        </p:spPr>
      </p:pic>
      <p:pic>
        <p:nvPicPr>
          <p:cNvPr id="664" name="Рисунок 6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18" y="2995714"/>
            <a:ext cx="1295284" cy="1622960"/>
          </a:xfrm>
          <a:prstGeom prst="rect">
            <a:avLst/>
          </a:prstGeom>
        </p:spPr>
      </p:pic>
      <p:sp>
        <p:nvSpPr>
          <p:cNvPr id="665" name="Прямоугольник 664"/>
          <p:cNvSpPr/>
          <p:nvPr/>
        </p:nvSpPr>
        <p:spPr>
          <a:xfrm>
            <a:off x="4477943" y="2772952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6" name="Прямоугольник 665"/>
          <p:cNvSpPr/>
          <p:nvPr/>
        </p:nvSpPr>
        <p:spPr>
          <a:xfrm>
            <a:off x="6189160" y="2795255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7" name="Прямоугольник 666"/>
          <p:cNvSpPr/>
          <p:nvPr/>
        </p:nvSpPr>
        <p:spPr>
          <a:xfrm>
            <a:off x="4465040" y="4632640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8" name="Прямоугольник 667"/>
          <p:cNvSpPr/>
          <p:nvPr/>
        </p:nvSpPr>
        <p:spPr>
          <a:xfrm>
            <a:off x="6253291" y="4632640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9" name="Прямоугольник 668"/>
          <p:cNvSpPr/>
          <p:nvPr/>
        </p:nvSpPr>
        <p:spPr>
          <a:xfrm>
            <a:off x="4445874" y="654710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2" name="Рисунок 27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5" y="6288572"/>
            <a:ext cx="551530" cy="517433"/>
          </a:xfrm>
          <a:prstGeom prst="rect">
            <a:avLst/>
          </a:prstGeom>
        </p:spPr>
      </p:pic>
      <p:sp>
        <p:nvSpPr>
          <p:cNvPr id="265" name="Параллелограмм 264"/>
          <p:cNvSpPr/>
          <p:nvPr/>
        </p:nvSpPr>
        <p:spPr>
          <a:xfrm>
            <a:off x="131336" y="5811916"/>
            <a:ext cx="3260255" cy="395240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Параллелограмм 265"/>
          <p:cNvSpPr/>
          <p:nvPr/>
        </p:nvSpPr>
        <p:spPr>
          <a:xfrm>
            <a:off x="446123" y="5432263"/>
            <a:ext cx="3260255" cy="395240"/>
          </a:xfrm>
          <a:prstGeom prst="parallelogram">
            <a:avLst>
              <a:gd name="adj" fmla="val 4780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937229" y="5501408"/>
            <a:ext cx="2482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US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www.rserv.mil.ru</a:t>
            </a:r>
            <a:endParaRPr lang="ru-RU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61725" y="5922645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600" b="1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67" name="Параллелограмм 266"/>
          <p:cNvSpPr/>
          <p:nvPr/>
        </p:nvSpPr>
        <p:spPr>
          <a:xfrm>
            <a:off x="721949" y="5100653"/>
            <a:ext cx="3260255" cy="395240"/>
          </a:xfrm>
          <a:prstGeom prst="parallelogram">
            <a:avLst>
              <a:gd name="adj" fmla="val 4172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1074273" y="5175162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ЖДЕМ ТЕБЯ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1" name="Прямоугольник 270"/>
          <p:cNvSpPr/>
          <p:nvPr/>
        </p:nvSpPr>
        <p:spPr>
          <a:xfrm>
            <a:off x="574795" y="6212861"/>
            <a:ext cx="33605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С ПЕРЕЧНЕМ ДОЛЖНОСТЕЙ </a:t>
            </a:r>
            <a:b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ВОИНСКИХ ЧАСТЕЙ </a:t>
            </a: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МОЖНО ОЗНАКОМИТЬСЯ </a:t>
            </a: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  <a:p>
            <a:pPr algn="ctr" defTabSz="914400"/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НА САЙТЕ 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http</a:t>
            </a: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://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www. reserv.mil.ru</a:t>
            </a: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684" name="Рисунок 68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49" y="653259"/>
            <a:ext cx="4403647" cy="62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1057282" y="655816"/>
            <a:ext cx="1255713" cy="6227346"/>
            <a:chOff x="13756294" y="638258"/>
            <a:chExt cx="1255713" cy="622734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77" name="Группа 676"/>
            <p:cNvGrpSpPr/>
            <p:nvPr/>
          </p:nvGrpSpPr>
          <p:grpSpPr>
            <a:xfrm rot="1575237">
              <a:off x="14003087" y="5869967"/>
              <a:ext cx="523220" cy="995637"/>
              <a:chOff x="3458957" y="5437240"/>
              <a:chExt cx="1038207" cy="1940287"/>
            </a:xfrm>
          </p:grpSpPr>
          <p:sp>
            <p:nvSpPr>
              <p:cNvPr id="680" name="Овал 679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1" name="Овал 680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2" name="Прямоугольник 681"/>
              <p:cNvSpPr/>
              <p:nvPr/>
            </p:nvSpPr>
            <p:spPr>
              <a:xfrm rot="16200000">
                <a:off x="3021830" y="5902192"/>
                <a:ext cx="1912462" cy="103820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</a:rPr>
                  <a:t>ВС РФ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</a:rPr>
                  <a:t>БС-100000</a:t>
                </a:r>
              </a:p>
            </p:txBody>
          </p:sp>
          <p:sp>
            <p:nvSpPr>
              <p:cNvPr id="683" name="Прямоугольник 682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1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07824" y="579462"/>
            <a:ext cx="4567072" cy="64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8" name="Прямоугольник 687"/>
          <p:cNvSpPr/>
          <p:nvPr/>
        </p:nvSpPr>
        <p:spPr>
          <a:xfrm>
            <a:off x="8505469" y="5683955"/>
            <a:ext cx="2884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689" name="Прямоугольник 688"/>
          <p:cNvSpPr/>
          <p:nvPr/>
        </p:nvSpPr>
        <p:spPr>
          <a:xfrm>
            <a:off x="8932084" y="5046674"/>
            <a:ext cx="20313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pic>
        <p:nvPicPr>
          <p:cNvPr id="657" name="Рисунок 2"/>
          <p:cNvPicPr preferRelativeResize="0"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"/>
          <a:stretch/>
        </p:blipFill>
        <p:spPr bwMode="auto">
          <a:xfrm>
            <a:off x="1098599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Рисунок 2"/>
          <p:cNvPicPr preferRelativeResize="0"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"/>
          <a:stretch/>
        </p:blipFill>
        <p:spPr bwMode="auto">
          <a:xfrm>
            <a:off x="-1643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" name="TextBox 694"/>
          <p:cNvSpPr txBox="1"/>
          <p:nvPr/>
        </p:nvSpPr>
        <p:spPr>
          <a:xfrm>
            <a:off x="8141050" y="1079511"/>
            <a:ext cx="2969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  <a:p>
            <a:pPr algn="ctr" defTabSz="914400"/>
            <a:r>
              <a:rPr lang="ru-RU" sz="1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ВЕЖЛИВЫХ ЛЮДЕЙ</a:t>
            </a:r>
            <a:endParaRPr lang="ru-RU" sz="1800" b="1" i="1" dirty="0"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1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Контракт резервиста</a:t>
            </a:r>
          </a:p>
        </p:txBody>
      </p:sp>
      <p:pic>
        <p:nvPicPr>
          <p:cNvPr id="1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528" y="1266728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144" name="Picture 3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5663" y="1266728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5" name="Прямоугольник 144"/>
          <p:cNvSpPr/>
          <p:nvPr/>
        </p:nvSpPr>
        <p:spPr>
          <a:xfrm>
            <a:off x="273101" y="2883439"/>
            <a:ext cx="3998975" cy="2487167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746">
              <a:defRPr/>
            </a:pPr>
            <a:endParaRPr lang="ru-RU" sz="25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8036967" y="2813975"/>
            <a:ext cx="3881339" cy="2743371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746">
              <a:defRPr/>
            </a:pPr>
            <a:endParaRPr lang="ru-RU" sz="2533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рямоугольная выноска 146"/>
          <p:cNvSpPr/>
          <p:nvPr/>
        </p:nvSpPr>
        <p:spPr>
          <a:xfrm>
            <a:off x="4892135" y="2041054"/>
            <a:ext cx="1862951" cy="452964"/>
          </a:xfrm>
          <a:prstGeom prst="wedgeRectCallout">
            <a:avLst>
              <a:gd name="adj1" fmla="val -81251"/>
              <a:gd name="adj2" fmla="val 180813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82588" algn="just" defTabSz="1218746">
              <a:lnSpc>
                <a:spcPct val="80000"/>
              </a:lnSpc>
            </a:pPr>
            <a:endParaRPr lang="ru-RU" sz="2133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628703" y="1493209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Определены обязательства </a:t>
            </a:r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резервиста </a:t>
            </a:r>
          </a:p>
          <a:p>
            <a:pPr algn="ctr" defTabSz="1219170"/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и Минобороны России</a:t>
            </a:r>
          </a:p>
        </p:txBody>
      </p:sp>
      <p:sp>
        <p:nvSpPr>
          <p:cNvPr id="150" name="Прямоугольная выноска 149"/>
          <p:cNvSpPr/>
          <p:nvPr/>
        </p:nvSpPr>
        <p:spPr>
          <a:xfrm>
            <a:off x="5155303" y="5871206"/>
            <a:ext cx="1862951" cy="452964"/>
          </a:xfrm>
          <a:prstGeom prst="wedgeRectCallout">
            <a:avLst>
              <a:gd name="adj1" fmla="val 103979"/>
              <a:gd name="adj2" fmla="val -228221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82588" algn="just" defTabSz="1218746">
              <a:lnSpc>
                <a:spcPct val="80000"/>
              </a:lnSpc>
            </a:pPr>
            <a:endParaRPr lang="ru-RU" sz="2133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4609588" y="5579103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Уточнено понятие военной службы </a:t>
            </a:r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для резервиста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4628703" y="3274899"/>
            <a:ext cx="2954381" cy="1417200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КОНТРАКТ </a:t>
            </a:r>
          </a:p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ЗАКЛЮЧАЕТСЯ НА </a:t>
            </a:r>
          </a:p>
          <a:p>
            <a:pPr algn="ctr" defTabSz="1219170"/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3 ГОДА </a:t>
            </a:r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ИЛИ </a:t>
            </a:r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5 ЛЕТ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1227351" y="608541"/>
            <a:ext cx="10295231" cy="521545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1867" b="1" kern="0">
              <a:solidFill>
                <a:srgbClr val="FF0000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465722" y="683153"/>
            <a:ext cx="9940129" cy="37965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ПРАВА И ОБЯЗАННОСТИ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ОПРЕДЕЛЕНЫ КОНТРАКТОМ</a:t>
            </a:r>
          </a:p>
        </p:txBody>
      </p:sp>
      <p:pic>
        <p:nvPicPr>
          <p:cNvPr id="1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647" y="608540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627897" y="680145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2" name="Скругленный прямоугольник 1"/>
          <p:cNvSpPr/>
          <p:nvPr/>
        </p:nvSpPr>
        <p:spPr>
          <a:xfrm rot="18868575">
            <a:off x="696200" y="835564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3" name="Скругленный прямоугольник 192"/>
          <p:cNvSpPr/>
          <p:nvPr/>
        </p:nvSpPr>
        <p:spPr>
          <a:xfrm rot="2770301">
            <a:off x="673590" y="878665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813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02363" y="630499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21" y="625717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49708" y="686568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15796" y="721133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00080" y="2459609"/>
            <a:ext cx="11352221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1867" b="1" kern="0" spc="-13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ЕДИНОВРЕМЕННАЯ ВЫПЛАТА </a:t>
            </a:r>
            <a:r>
              <a:rPr lang="ru-RU" sz="1867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ЗАКЛЮЧЕНИИ НОВОГО 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19" y="2454827"/>
            <a:ext cx="978124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51514" y="2515678"/>
            <a:ext cx="373316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218164" y="2671349"/>
            <a:ext cx="310024" cy="67815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96406" y="2714507"/>
            <a:ext cx="124524" cy="83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6408" y="3454847"/>
            <a:ext cx="4705893" cy="33367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927" y="3454846"/>
            <a:ext cx="7084616" cy="33367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27020" y="3818867"/>
            <a:ext cx="0" cy="289169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241297" y="6710928"/>
            <a:ext cx="6799927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44615" y="5708036"/>
            <a:ext cx="24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88005" y="5247687"/>
            <a:ext cx="2098651" cy="425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400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88005" y="4772052"/>
            <a:ext cx="2986044" cy="42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244615" y="5225439"/>
            <a:ext cx="283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44615" y="4774638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88004" y="4320138"/>
            <a:ext cx="3549117" cy="42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Оплата проезда от военного комиссариата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 месту военных 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1448758" y="4006311"/>
            <a:ext cx="2803418" cy="2551082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395" tIns="45697" rIns="91395" bIns="45697" anchor="ctr"/>
          <a:lstStyle/>
          <a:p>
            <a:pPr algn="ctr" defTabSz="91389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67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4871" y="4547660"/>
            <a:ext cx="3779640" cy="63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221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1074185">
              <a:lnSpc>
                <a:spcPct val="80000"/>
              </a:lnSpc>
              <a:defRPr/>
            </a:pP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514315" y="5349631"/>
            <a:ext cx="3668796" cy="38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2133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2133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134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  <a:endParaRPr lang="ru-RU" sz="2133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725115" y="6082955"/>
            <a:ext cx="3329933" cy="63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115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1074185">
              <a:lnSpc>
                <a:spcPct val="80000"/>
              </a:lnSpc>
            </a:pP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89267" y="4087664"/>
            <a:ext cx="1329210" cy="351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437"/>
            <a:r>
              <a:rPr lang="ru-RU" sz="1867" b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04400" y="6222630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422723" y="5535953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798959" y="4667849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533499" y="3896245"/>
            <a:ext cx="4800000" cy="470246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algn="ctr"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7292820" y="4034901"/>
            <a:ext cx="2762593" cy="1058114"/>
          </a:xfrm>
          <a:prstGeom prst="roundRect">
            <a:avLst>
              <a:gd name="adj" fmla="val 11737"/>
            </a:avLst>
          </a:prstGeom>
        </p:spPr>
        <p:txBody>
          <a:bodyPr wrap="square">
            <a:spAutoFit/>
          </a:bodyPr>
          <a:lstStyle/>
          <a:p>
            <a:pPr algn="ctr" defTabSz="913120">
              <a:lnSpc>
                <a:spcPct val="85000"/>
              </a:lnSpc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 установленные сроки, в соответствии с воинской должностью </a:t>
            </a:r>
          </a:p>
          <a:p>
            <a:pPr algn="ctr" defTabSz="913120">
              <a:lnSpc>
                <a:spcPct val="85000"/>
              </a:lnSpc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по 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8292543" y="4119911"/>
            <a:ext cx="3613431" cy="2495808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395" tIns="45697" rIns="91395" bIns="45697" anchor="ctr"/>
          <a:lstStyle/>
          <a:p>
            <a:pPr algn="ctr" defTabSz="913893" fontAlgn="base">
              <a:spcBef>
                <a:spcPct val="0"/>
              </a:spcBef>
              <a:spcAft>
                <a:spcPct val="0"/>
              </a:spcAft>
            </a:pPr>
            <a:endParaRPr lang="ru-RU" sz="1467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138" y="6219191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5731" y="5623816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109" y="5028440"/>
            <a:ext cx="1080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0685" y="4433063"/>
            <a:ext cx="1104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10623421" y="5822764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1125715" y="5230919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1416305" y="4578874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48303" y="4346593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98497" y="3459769"/>
            <a:ext cx="7084615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346410" y="3459769"/>
            <a:ext cx="4705893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522562" y="6562684"/>
            <a:ext cx="813043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747622" y="5980995"/>
            <a:ext cx="915635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19291" y="5382621"/>
            <a:ext cx="1088760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004517" y="4786084"/>
            <a:ext cx="885179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0041" y="5678173"/>
            <a:ext cx="2701381" cy="909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spc="-27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3 года – месячный 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                    оклад </a:t>
            </a:r>
          </a:p>
        </p:txBody>
      </p:sp>
      <p:sp>
        <p:nvSpPr>
          <p:cNvPr id="79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80138" y="1221371"/>
            <a:ext cx="3779640" cy="3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4170</a:t>
            </a:r>
            <a:r>
              <a:rPr lang="ru-RU" sz="1800" dirty="0" smtClean="0"/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10000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0506" y="1208636"/>
            <a:ext cx="396623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6256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7368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36476" y="1193699"/>
            <a:ext cx="373934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2085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5005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74966" y="1555718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</a:t>
            </a:r>
            <a:r>
              <a:rPr lang="ru-RU" sz="1867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ВЫПЛАТА </a:t>
            </a:r>
          </a:p>
          <a:p>
            <a:pPr algn="ctr" defTabSz="1219170"/>
            <a:r>
              <a:rPr lang="ru-RU" sz="1400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период проведения военных сборов)</a:t>
            </a:r>
            <a:endParaRPr lang="ru-RU" sz="1400" b="1" kern="0" dirty="0">
              <a:ln w="3175">
                <a:noFill/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24" y="1550936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>
          <a:xfrm>
            <a:off x="122311" y="1611787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188399" y="1646352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52741" y="2146590"/>
            <a:ext cx="37796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62600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150100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833109" y="2133855"/>
            <a:ext cx="396623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43793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110525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909079" y="2118918"/>
            <a:ext cx="373934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31280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75080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6223" y="2989314"/>
            <a:ext cx="467300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3 года: офицеру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4170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10000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677125" y="2977850"/>
            <a:ext cx="3966239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6256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7368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366245" y="2987656"/>
            <a:ext cx="373934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2085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5005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6218" y="3195504"/>
            <a:ext cx="467300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5 лет: офицеру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15015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677120" y="3184040"/>
            <a:ext cx="3966239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9384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11052 руб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.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366240" y="3193846"/>
            <a:ext cx="373934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3128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7508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06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11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Экипировка, льготы </a:t>
            </a: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 социальные гарантии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51" y="779287"/>
            <a:ext cx="5255380" cy="60341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6195" y="715618"/>
            <a:ext cx="6408189" cy="19633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6195" y="3426497"/>
            <a:ext cx="6408188" cy="3372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841293" y="2258716"/>
            <a:ext cx="2089156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44353" y="2346851"/>
            <a:ext cx="1504729" cy="202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05887" y="1278179"/>
            <a:ext cx="866263" cy="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040"/>
          <a:stretch/>
        </p:blipFill>
        <p:spPr bwMode="auto">
          <a:xfrm flipH="1">
            <a:off x="-6012999" y="2488615"/>
            <a:ext cx="1117603" cy="24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78950" y="3878428"/>
            <a:ext cx="689927" cy="917337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8828" y="1530646"/>
            <a:ext cx="291707" cy="10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314"/>
          <a:stretch/>
        </p:blipFill>
        <p:spPr bwMode="auto">
          <a:xfrm>
            <a:off x="-6251606" y="1069502"/>
            <a:ext cx="1356211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87101" y="671681"/>
            <a:ext cx="5255380" cy="3580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ИМУЩЕСТВО и ЭКИПИРОВКА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6196" y="677519"/>
            <a:ext cx="6408189" cy="493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76195" y="3068398"/>
            <a:ext cx="6386997" cy="6275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ОБЕСПЕЧЕНИЕ</a:t>
            </a:r>
            <a:endParaRPr lang="en-US" sz="18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 defTabSz="913437"/>
            <a:r>
              <a:rPr lang="ru-RU" sz="1467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05278" y="385226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5278" y="510612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805278" y="446014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805278" y="5714000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16026" y="1445412"/>
            <a:ext cx="5207575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  <a:defRPr/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30077" y="2070063"/>
            <a:ext cx="519352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ПРЕДПРИЯТИЮ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8489" y="5193721"/>
            <a:ext cx="5068076" cy="6824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489" y="5963374"/>
            <a:ext cx="5068076" cy="733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2914" y="1082092"/>
            <a:ext cx="945585" cy="7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11347859" y="5714792"/>
            <a:ext cx="284079" cy="264608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180699" y="1918879"/>
            <a:ext cx="630300" cy="695608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96933" y="3948832"/>
            <a:ext cx="920033" cy="90576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11180699" y="4877692"/>
            <a:ext cx="630300" cy="695608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0796" y="6086811"/>
            <a:ext cx="1054723" cy="67310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3" r="32238"/>
          <a:stretch/>
        </p:blipFill>
        <p:spPr bwMode="auto">
          <a:xfrm>
            <a:off x="1668063" y="1149265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739375" y="225581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859400" y="-257771"/>
            <a:ext cx="2055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sz="1867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6790483" y="-73620"/>
            <a:ext cx="1068917" cy="3026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6769316" y="908514"/>
            <a:ext cx="1439333" cy="9313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7931367" y="3211447"/>
            <a:ext cx="269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sz="1867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7152433" y="3698280"/>
            <a:ext cx="1056216" cy="2455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12961433" y="4551297"/>
            <a:ext cx="1819729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>
              <a:lnSpc>
                <a:spcPct val="115000"/>
              </a:lnSpc>
              <a:spcAft>
                <a:spcPts val="1333"/>
              </a:spcAft>
            </a:pPr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467" b="1">
              <a:solidFill>
                <a:prstClr val="black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4811400" y="4834930"/>
            <a:ext cx="1149349" cy="234951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12624883" y="3084447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3363233" y="3183249"/>
            <a:ext cx="203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4724616" y="2855847"/>
            <a:ext cx="1477433" cy="3302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6701583" y="2434630"/>
            <a:ext cx="1593851" cy="12276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3741674" y="1670870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4811400" y="154981"/>
            <a:ext cx="1555749" cy="2391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9132" y="1386771"/>
            <a:ext cx="21315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37">
              <a:defRPr/>
            </a:pPr>
            <a:r>
              <a:rPr lang="ru-RU" altLang="ru-RU" sz="1867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«Цифра» </a:t>
            </a:r>
            <a:endParaRPr lang="ru-RU" altLang="ru-RU" sz="1867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68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09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1285065">
          <a:lnSpc>
            <a:spcPct val="80000"/>
          </a:lnSpc>
          <a:defRPr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15874</TotalTime>
  <Words>1487</Words>
  <Application>Microsoft Office PowerPoint</Application>
  <PresentationFormat>Широкоэкранный</PresentationFormat>
  <Paragraphs>475</Paragraphs>
  <Slides>14</Slides>
  <Notes>14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9" baseType="lpstr">
      <vt:lpstr>a_StamperRg&amp;Bt</vt:lpstr>
      <vt:lpstr>Aparajita</vt:lpstr>
      <vt:lpstr>Arial</vt:lpstr>
      <vt:lpstr>Arial Black</vt:lpstr>
      <vt:lpstr>Arial Narrow</vt:lpstr>
      <vt:lpstr>Calibri</vt:lpstr>
      <vt:lpstr>Calibri Light</vt:lpstr>
      <vt:lpstr>Impact</vt:lpstr>
      <vt:lpstr>KaiTi</vt:lpstr>
      <vt:lpstr>Levenim MT</vt:lpstr>
      <vt:lpstr>Myriad Pro Cond</vt:lpstr>
      <vt:lpstr>Palatino Linotype</vt:lpstr>
      <vt:lpstr>Tahoma</vt:lpstr>
      <vt:lpstr>Times New Roman</vt:lpstr>
      <vt:lpstr>Тема Office</vt:lpstr>
      <vt:lpstr>9_Тема Office</vt:lpstr>
      <vt:lpstr>16_Тема Office</vt:lpstr>
      <vt:lpstr>1_Тема Office</vt:lpstr>
      <vt:lpstr>27_Тема Office</vt:lpstr>
      <vt:lpstr>28_Тема Office</vt:lpstr>
      <vt:lpstr>29_Тема Office</vt:lpstr>
      <vt:lpstr>30_Тема Office</vt:lpstr>
      <vt:lpstr>18_Тема Office</vt:lpstr>
      <vt:lpstr>10_Тема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Тарасов</dc:creator>
  <cp:lastModifiedBy>Трофименко Евгений Сергеевич</cp:lastModifiedBy>
  <cp:revision>731</cp:revision>
  <cp:lastPrinted>2024-04-16T17:42:25Z</cp:lastPrinted>
  <dcterms:created xsi:type="dcterms:W3CDTF">2020-05-15T08:20:27Z</dcterms:created>
  <dcterms:modified xsi:type="dcterms:W3CDTF">2024-04-17T08:59:41Z</dcterms:modified>
</cp:coreProperties>
</file>