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8718" autoAdjust="0"/>
  </p:normalViewPr>
  <p:slideViewPr>
    <p:cSldViewPr snapToGrid="0">
      <p:cViewPr>
        <p:scale>
          <a:sx n="80" d="100"/>
          <a:sy n="80" d="100"/>
        </p:scale>
        <p:origin x="-372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7.0829174021565383E-2"/>
          <c:y val="0.11697918144213355"/>
          <c:w val="0.32435159581551676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488944397856991"/>
                  <c:y val="2.0932192379256424E-2"/>
                </c:manualLayout>
              </c:layout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478,4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499064073180605E-2"/>
                  <c:y val="3.04113370689686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382,7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13,8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7.0236149120578073E-2"/>
                  <c:y val="-0.115005477104036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20,6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1498,6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968,1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3.1032178134606497E-2"/>
                  <c:y val="6.7572802572748933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Акцизы по подакцизным товарам</c:v>
                </c:pt>
                <c:pt idx="8">
                  <c:v>Штрафы, санкции, возмещение
 ущерба</c:v>
                </c:pt>
                <c:pt idx="9">
                  <c:v>Безвозмездные поступления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478.4</c:v>
                </c:pt>
                <c:pt idx="2">
                  <c:v>382.7</c:v>
                </c:pt>
                <c:pt idx="3">
                  <c:v>13.8</c:v>
                </c:pt>
                <c:pt idx="4">
                  <c:v>20.8</c:v>
                </c:pt>
                <c:pt idx="5">
                  <c:v>1498.6</c:v>
                </c:pt>
                <c:pt idx="6">
                  <c:v>24.3</c:v>
                </c:pt>
                <c:pt idx="7">
                  <c:v>968.1</c:v>
                </c:pt>
                <c:pt idx="8">
                  <c:v>24.7</c:v>
                </c:pt>
                <c:pt idx="9">
                  <c:v>2806.2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374090348020418"/>
          <c:y val="4.313561956071281E-2"/>
          <c:w val="0.85581437736949773"/>
          <c:h val="0.565420442014218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11,58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mtClean="0"/>
                      <a:t>0,02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Национальная оборона</c:v>
                </c:pt>
                <c:pt idx="6">
                  <c:v>Культура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0.0">
                  <c:v>68.099999999999994</c:v>
                </c:pt>
                <c:pt idx="1">
                  <c:v>0.2</c:v>
                </c:pt>
                <c:pt idx="2">
                  <c:v>16.7</c:v>
                </c:pt>
                <c:pt idx="3">
                  <c:v>2.2999999999999998</c:v>
                </c:pt>
                <c:pt idx="4">
                  <c:v>1.1000000000000001</c:v>
                </c:pt>
                <c:pt idx="6">
                  <c:v>11.58</c:v>
                </c:pt>
                <c:pt idx="11">
                  <c:v>0.02</c:v>
                </c:pt>
              </c:numCache>
            </c:numRef>
          </c:val>
        </c:ser>
        <c:dLbls>
          <c:showVal val="1"/>
        </c:dLbls>
        <c:shape val="cylinder"/>
        <c:axId val="79204736"/>
        <c:axId val="79206272"/>
        <c:axId val="0"/>
      </c:bar3DChart>
      <c:catAx>
        <c:axId val="79204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206272"/>
        <c:crosses val="autoZero"/>
        <c:auto val="1"/>
        <c:lblAlgn val="ctr"/>
        <c:lblOffset val="100"/>
      </c:catAx>
      <c:valAx>
        <c:axId val="7920627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7920473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5"/>
          <c:y val="4.7210300429184553E-2"/>
          <c:w val="0.53747072599531542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2859.9</c:v>
                </c:pt>
                <c:pt idx="1">
                  <c:v>2806.2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2860.8</c:v>
                </c:pt>
                <c:pt idx="1">
                  <c:v>3411.4</c:v>
                </c:pt>
              </c:numCache>
            </c:numRef>
          </c:val>
        </c:ser>
        <c:gapDepth val="0"/>
        <c:shape val="box"/>
        <c:axId val="81107584"/>
        <c:axId val="81260928"/>
        <c:axId val="0"/>
      </c:bar3DChart>
      <c:catAx>
        <c:axId val="81107584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1260928"/>
        <c:crosses val="autoZero"/>
        <c:auto val="1"/>
        <c:lblAlgn val="ctr"/>
        <c:lblOffset val="100"/>
        <c:tickLblSkip val="1"/>
        <c:tickMarkSkip val="1"/>
      </c:catAx>
      <c:valAx>
        <c:axId val="81260928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110758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82"/>
          <c:y val="0.16738197424892687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5"/>
          <c:y val="3.8626609442060089E-2"/>
          <c:w val="0.53747072599531542"/>
          <c:h val="0.834763948497854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5268.5</c:v>
                </c:pt>
                <c:pt idx="1">
                  <c:v>6230.9</c:v>
                </c:pt>
              </c:numCache>
            </c:numRef>
          </c:val>
        </c:ser>
        <c:gapDepth val="0"/>
        <c:shape val="box"/>
        <c:axId val="81303040"/>
        <c:axId val="81304576"/>
        <c:axId val="0"/>
      </c:bar3DChart>
      <c:catAx>
        <c:axId val="81303040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1304576"/>
        <c:crosses val="autoZero"/>
        <c:auto val="1"/>
        <c:lblAlgn val="ctr"/>
        <c:lblOffset val="100"/>
        <c:tickLblSkip val="1"/>
        <c:tickMarkSkip val="1"/>
      </c:catAx>
      <c:valAx>
        <c:axId val="81304576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130304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82"/>
          <c:y val="0.16738197424892687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5"/>
          <c:y val="4.7210300429184553E-2"/>
          <c:w val="0.53747072599531542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5268.5</c:v>
                </c:pt>
                <c:pt idx="1">
                  <c:v>6230.9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720.7</c:v>
                </c:pt>
                <c:pt idx="1">
                  <c:v>720.7</c:v>
                </c:pt>
              </c:numCache>
            </c:numRef>
          </c:val>
        </c:ser>
        <c:gapDepth val="0"/>
        <c:shape val="box"/>
        <c:axId val="82628992"/>
        <c:axId val="82630528"/>
        <c:axId val="0"/>
      </c:bar3DChart>
      <c:catAx>
        <c:axId val="82628992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2630528"/>
        <c:crosses val="autoZero"/>
        <c:auto val="1"/>
        <c:lblAlgn val="ctr"/>
        <c:lblOffset val="100"/>
        <c:tickLblSkip val="1"/>
        <c:tickMarkSkip val="1"/>
      </c:catAx>
      <c:valAx>
        <c:axId val="82630528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262899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82"/>
          <c:y val="0.16738197424892687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5"/>
          <c:y val="4.7210300429184553E-2"/>
          <c:w val="0.53747072599531542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5268.5</c:v>
                </c:pt>
                <c:pt idx="1">
                  <c:v>6230.9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1611.9</c:v>
                </c:pt>
                <c:pt idx="1">
                  <c:v>2260.5</c:v>
                </c:pt>
              </c:numCache>
            </c:numRef>
          </c:val>
        </c:ser>
        <c:gapDepth val="0"/>
        <c:shape val="box"/>
        <c:axId val="82664448"/>
        <c:axId val="82690816"/>
        <c:axId val="0"/>
      </c:bar3DChart>
      <c:catAx>
        <c:axId val="8266444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2690816"/>
        <c:crosses val="autoZero"/>
        <c:auto val="1"/>
        <c:lblAlgn val="ctr"/>
        <c:lblOffset val="100"/>
        <c:tickLblSkip val="1"/>
        <c:tickMarkSkip val="1"/>
      </c:catAx>
      <c:valAx>
        <c:axId val="82690816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266444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82"/>
          <c:y val="0.16738197424892687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137567" cy="2310946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Проект                                                      Отчет </a:t>
            </a:r>
            <a:r>
              <a:rPr lang="ru-RU" dirty="0" smtClean="0"/>
              <a:t>об исполнении бюджета </a:t>
            </a:r>
            <a:r>
              <a:rPr lang="ru-RU" dirty="0" err="1" smtClean="0"/>
              <a:t>Зеленовского</a:t>
            </a:r>
            <a:r>
              <a:rPr lang="ru-RU" dirty="0" smtClean="0"/>
              <a:t> сельского поселения за </a:t>
            </a:r>
            <a:r>
              <a:rPr lang="ru-RU" dirty="0" smtClean="0"/>
              <a:t>2016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</a:t>
            </a:r>
            <a:r>
              <a:rPr lang="ru-RU" sz="2400" dirty="0" err="1" smtClean="0"/>
              <a:t>Зеленовского</a:t>
            </a:r>
            <a:r>
              <a:rPr lang="ru-RU" sz="2400" dirty="0" smtClean="0"/>
              <a:t> сельского поселения за 2015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3541" y="1270660"/>
          <a:ext cx="7749630" cy="4190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242248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5235,4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6217,6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2429,2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3411,4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 из областного бюджета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2806,2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2806,2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6258,2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6230,9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-1022,8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-13,4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</a:t>
            </a:r>
            <a:r>
              <a:rPr lang="ru-RU" sz="2000" dirty="0" smtClean="0"/>
              <a:t>2016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6217,6тыс</a:t>
            </a:r>
            <a:r>
              <a:rPr lang="ru-RU" sz="2000" dirty="0" smtClean="0"/>
              <a:t>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478,4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3313" y="1765465"/>
            <a:ext cx="1676402" cy="1177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382,7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9616" y="1781299"/>
            <a:ext cx="1577440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Государствен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ная</a:t>
            </a:r>
            <a:r>
              <a:rPr lang="ru-RU" dirty="0" smtClean="0">
                <a:solidFill>
                  <a:schemeClr val="tx1"/>
                </a:solidFill>
              </a:rPr>
              <a:t>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1498,6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16036" y="3236025"/>
            <a:ext cx="2452254" cy="10529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19651" y="3344880"/>
            <a:ext cx="2230581" cy="9282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Акцизы по под акцизным товарам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968,1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891" y="4344391"/>
            <a:ext cx="2398815" cy="5838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7563" y="5118266"/>
            <a:ext cx="3823855" cy="9262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других </a:t>
            </a:r>
            <a:r>
              <a:rPr lang="ru-RU" dirty="0" smtClean="0">
                <a:solidFill>
                  <a:schemeClr val="tx1"/>
                </a:solidFill>
              </a:rPr>
              <a:t>2806,2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46666" y="4324599"/>
            <a:ext cx="4257304" cy="45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Зеленовского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1573" y="1505197"/>
          <a:ext cx="8417859" cy="503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Расходы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</a:t>
            </a:r>
            <a:r>
              <a:rPr lang="ru-RU" sz="2000" dirty="0" smtClean="0"/>
              <a:t>2016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6230,9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4243,8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1038,6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7" y="3241963"/>
            <a:ext cx="2444336" cy="12112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142,7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399" y="3255815"/>
            <a:ext cx="2179123" cy="12330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69,9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2077" y="3253839"/>
            <a:ext cx="1219200" cy="12350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720,7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3767" y="4556165"/>
            <a:ext cx="1995054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57652" y="3253839"/>
            <a:ext cx="1721922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8214" y="4599708"/>
            <a:ext cx="3004456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97781" y="4627418"/>
            <a:ext cx="2159331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7517" y="5640779"/>
            <a:ext cx="3372592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24399" y="5638800"/>
            <a:ext cx="3908962" cy="7501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</a:t>
            </a:r>
            <a:r>
              <a:rPr lang="ru-RU" sz="2000" dirty="0" smtClean="0"/>
              <a:t>2016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Поступления в бюджет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3400" y="1900052"/>
          <a:ext cx="8215313" cy="45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207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                                                     Отчет об исполнении бюджета Зеленовского сельского поселения за 2016 год</vt:lpstr>
      <vt:lpstr>Основные параметры исполнения бюджета Зеленовского сельского поселения за 2015 год                                                                                                                         тыс руб</vt:lpstr>
      <vt:lpstr>Доходы бюджета Зеленовского сельского поселения за 2016 год исполнены в сумме 6217,6тыс. рублей</vt:lpstr>
      <vt:lpstr>Поступление собственных доходов в бюджет  Зеленовского сельского поселения в 2016 году</vt:lpstr>
      <vt:lpstr>Расходы бюджета Зеленовского сельского поселения за 2016 год исполнены в сумме 6230,9 тыс. рублей</vt:lpstr>
      <vt:lpstr>Доля расходов бюджета Зеленовского сельского поселения за 2016 год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86</cp:revision>
  <dcterms:created xsi:type="dcterms:W3CDTF">2014-05-06T10:06:48Z</dcterms:created>
  <dcterms:modified xsi:type="dcterms:W3CDTF">2017-07-21T07:47:02Z</dcterms:modified>
</cp:coreProperties>
</file>