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718" autoAdjust="0"/>
  </p:normalViewPr>
  <p:slideViewPr>
    <p:cSldViewPr snapToGrid="0"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0829174021565383E-2"/>
          <c:y val="0.11697918144213358"/>
          <c:w val="0.32435159581551687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5488944397856991"/>
                  <c:y val="2.0932192379256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478,4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499064073180605E-2"/>
                  <c:y val="3.04113370689687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236149120578073E-2"/>
                  <c:y val="-0.115005477104036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1498,6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968,1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1032178134606504E-2"/>
                  <c:y val="6.7572802572748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  <c:pt idx="7">
                  <c:v>Акцизы по подакцизным товарам</c:v>
                </c:pt>
                <c:pt idx="8">
                  <c:v>Штрафы, санкции, возмещение
 ущерба</c:v>
                </c:pt>
                <c:pt idx="9">
                  <c:v>Безвозмездные поступления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428.7</c:v>
                </c:pt>
                <c:pt idx="2">
                  <c:v>310.7</c:v>
                </c:pt>
                <c:pt idx="3">
                  <c:v>11.2</c:v>
                </c:pt>
                <c:pt idx="4">
                  <c:v>20.8</c:v>
                </c:pt>
                <c:pt idx="5">
                  <c:v>1640.6</c:v>
                </c:pt>
                <c:pt idx="6">
                  <c:v>43.5</c:v>
                </c:pt>
                <c:pt idx="7">
                  <c:v>0</c:v>
                </c:pt>
                <c:pt idx="8">
                  <c:v>13.6</c:v>
                </c:pt>
                <c:pt idx="9">
                  <c:v>2806.2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374090348020423"/>
          <c:y val="4.3135619560712803E-2"/>
          <c:w val="0.8558143773694978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11,58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0,02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расходы</c:v>
                </c:pt>
                <c:pt idx="1">
                  <c:v>Национальная  безопасность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Национальная оборона</c:v>
                </c:pt>
                <c:pt idx="6">
                  <c:v>Культура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0.0">
                  <c:v>76.900000000000006</c:v>
                </c:pt>
                <c:pt idx="1">
                  <c:v>0</c:v>
                </c:pt>
                <c:pt idx="2">
                  <c:v>7.4</c:v>
                </c:pt>
                <c:pt idx="3">
                  <c:v>2.2999999999999998</c:v>
                </c:pt>
                <c:pt idx="4">
                  <c:v>1.1000000000000001</c:v>
                </c:pt>
                <c:pt idx="6">
                  <c:v>11.58</c:v>
                </c:pt>
                <c:pt idx="11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1580776"/>
        <c:axId val="141559512"/>
        <c:axId val="0"/>
      </c:bar3DChart>
      <c:catAx>
        <c:axId val="141580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1559512"/>
        <c:crosses val="autoZero"/>
        <c:auto val="1"/>
        <c:lblAlgn val="ctr"/>
        <c:lblOffset val="100"/>
        <c:noMultiLvlLbl val="0"/>
      </c:catAx>
      <c:valAx>
        <c:axId val="14155951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415807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2806.2</c:v>
                </c:pt>
                <c:pt idx="1">
                  <c:v>2525.6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3411.4</c:v>
                </c:pt>
                <c:pt idx="1">
                  <c:v>2469.1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2027016"/>
        <c:axId val="142027400"/>
        <c:axId val="0"/>
      </c:bar3DChart>
      <c:catAx>
        <c:axId val="142027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027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027400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02701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3.8626609442060089E-2"/>
          <c:w val="0.53747072599531531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6230.9</c:v>
                </c:pt>
                <c:pt idx="1">
                  <c:v>6200.9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2359144"/>
        <c:axId val="142382504"/>
        <c:axId val="0"/>
      </c:bar3DChart>
      <c:catAx>
        <c:axId val="142359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382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38250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35914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6230.9</c:v>
                </c:pt>
                <c:pt idx="1">
                  <c:v>6200.9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720.7</c:v>
                </c:pt>
                <c:pt idx="1">
                  <c:v>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2707832"/>
        <c:axId val="142708216"/>
        <c:axId val="0"/>
      </c:bar3DChart>
      <c:catAx>
        <c:axId val="142707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708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70821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70783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6230.9</c:v>
                </c:pt>
                <c:pt idx="1">
                  <c:v>6200.9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2260.5</c:v>
                </c:pt>
                <c:pt idx="1">
                  <c:v>2260.5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2793872"/>
        <c:axId val="142794264"/>
        <c:axId val="0"/>
      </c:bar3DChart>
      <c:catAx>
        <c:axId val="14279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794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79426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79387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4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137567" cy="2310946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Отчет                                                      </a:t>
            </a:r>
            <a:br>
              <a:rPr lang="ru-RU" dirty="0" smtClean="0"/>
            </a:br>
            <a:r>
              <a:rPr lang="ru-RU" dirty="0" smtClean="0"/>
              <a:t>об исполнении бюджета </a:t>
            </a:r>
            <a:r>
              <a:rPr lang="ru-RU" dirty="0" err="1" smtClean="0"/>
              <a:t>Зеленовского</a:t>
            </a:r>
            <a:r>
              <a:rPr lang="ru-RU" dirty="0" smtClean="0"/>
              <a:t> сельского поселения за 2017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264251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</a:t>
            </a:r>
            <a:r>
              <a:rPr lang="ru-RU" sz="2400" dirty="0" err="1" smtClean="0"/>
              <a:t>Зеленовского</a:t>
            </a:r>
            <a:r>
              <a:rPr lang="ru-RU" sz="2400" dirty="0" smtClean="0"/>
              <a:t> сельского поселения за 2017 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971203"/>
              </p:ext>
            </p:extLst>
          </p:nvPr>
        </p:nvGraphicFramePr>
        <p:xfrm>
          <a:off x="443541" y="1270660"/>
          <a:ext cx="7749630" cy="41907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242248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5278,8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5561,2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2187,1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2469,1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 из областного бюджета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3091,7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3092,2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6562,7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6200,9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-1283,9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-639,7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2017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5561,2тыс.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428,7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3313" y="1765465"/>
            <a:ext cx="1676402" cy="1177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310,7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89616" y="1781299"/>
            <a:ext cx="1577440" cy="1163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Государствен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ная</a:t>
            </a:r>
            <a:r>
              <a:rPr lang="ru-RU" dirty="0" smtClean="0">
                <a:solidFill>
                  <a:schemeClr val="tx1"/>
                </a:solidFill>
              </a:rPr>
              <a:t>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7061" y="1793175"/>
            <a:ext cx="1745671" cy="1330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1640,6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16036" y="3236025"/>
            <a:ext cx="2452254" cy="10529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43,5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19651" y="3344880"/>
            <a:ext cx="2230581" cy="9282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891" y="4344391"/>
            <a:ext cx="2398815" cy="5838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7563" y="5118266"/>
            <a:ext cx="3823855" cy="9262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других 3092,2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46666" y="4324599"/>
            <a:ext cx="4257304" cy="457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Зеленовского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в 2017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83411"/>
              </p:ext>
            </p:extLst>
          </p:nvPr>
        </p:nvGraphicFramePr>
        <p:xfrm>
          <a:off x="421573" y="1505197"/>
          <a:ext cx="8417859" cy="5033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Расходы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2017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6200,9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4682,6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34,4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496,6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7" y="3241963"/>
            <a:ext cx="2444336" cy="12112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169,8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0399" y="3255815"/>
            <a:ext cx="2179123" cy="12330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69,9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2077" y="3253839"/>
            <a:ext cx="1219200" cy="12350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655,0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3767" y="4556165"/>
            <a:ext cx="1995054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57652" y="3253839"/>
            <a:ext cx="1721922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8214" y="4599708"/>
            <a:ext cx="3004456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97781" y="4627418"/>
            <a:ext cx="2159331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7517" y="5640779"/>
            <a:ext cx="3372592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24399" y="5638800"/>
            <a:ext cx="3908962" cy="7501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92,6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244121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Поступления в бюджет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222345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06833"/>
              </p:ext>
            </p:extLst>
          </p:nvPr>
        </p:nvGraphicFramePr>
        <p:xfrm>
          <a:off x="533400" y="1900052"/>
          <a:ext cx="8215313" cy="457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79681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192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Отчет                                                       об исполнении бюджета Зеленовского сельского поселения за 2017 год</vt:lpstr>
      <vt:lpstr>Основные параметры исполнения бюджета Зеленовского сельского поселения за 2017 год                                                                                                                         тыс руб</vt:lpstr>
      <vt:lpstr>Доходы бюджета Зеленовского сельского поселения за 2017 год исполнены в сумме 5561,2тыс. рублей</vt:lpstr>
      <vt:lpstr>Поступление собственных доходов в бюджет  Зеленовского сельского поселения в 2017 году</vt:lpstr>
      <vt:lpstr>Расходы бюджета Зеленовского сельского поселения за 2017 год исполнены в сумме 6200,9 тыс. рублей</vt:lpstr>
      <vt:lpstr>Доля расходов бюджета Зеленовского сельского поселения за 2017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96</cp:revision>
  <dcterms:created xsi:type="dcterms:W3CDTF">2014-05-06T10:06:48Z</dcterms:created>
  <dcterms:modified xsi:type="dcterms:W3CDTF">2018-02-22T06:05:41Z</dcterms:modified>
</cp:coreProperties>
</file>