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47552089991052"/>
          <c:y val="0.132153313814213"/>
          <c:w val="0.410243299671908"/>
          <c:h val="0.640537663029012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*</c:v>
                </c:pt>
              </c:strCache>
            </c:strRef>
          </c:tx>
          <c:spPr>
            <a:solidFill>
              <a:srgbClr val="f0a22e"/>
            </a:solidFill>
            <a:ln>
              <a:noFill/>
            </a:ln>
          </c:spPr>
          <c:explosion val="25"/>
          <c:dPt>
            <c:idx val="0"/>
            <c:explosion val="25"/>
            <c:spPr>
              <a:solidFill>
                <a:srgbClr val="d59028"/>
              </a:solidFill>
              <a:ln>
                <a:noFill/>
              </a:ln>
            </c:spPr>
          </c:dPt>
          <c:dPt>
            <c:idx val="1"/>
            <c:explosion val="25"/>
            <c:spPr>
              <a:solidFill>
                <a:srgbClr val="925945"/>
              </a:solidFill>
              <a:ln>
                <a:noFill/>
              </a:ln>
            </c:spPr>
          </c:dPt>
          <c:dPt>
            <c:idx val="2"/>
            <c:explosion val="25"/>
            <c:spPr>
              <a:solidFill>
                <a:srgbClr val="a17b72"/>
              </a:solidFill>
              <a:ln>
                <a:noFill/>
              </a:ln>
            </c:spPr>
          </c:dPt>
          <c:dPt>
            <c:idx val="3"/>
            <c:explosion val="25"/>
            <c:spPr>
              <a:solidFill>
                <a:srgbClr val="ad8761"/>
              </a:solidFill>
              <a:ln>
                <a:noFill/>
              </a:ln>
            </c:spPr>
          </c:dPt>
          <c:dPt>
            <c:idx val="4"/>
            <c:explosion val="25"/>
            <c:spPr>
              <a:solidFill>
                <a:srgbClr val="8f8467"/>
              </a:solidFill>
              <a:ln>
                <a:noFill/>
              </a:ln>
            </c:spPr>
          </c:dPt>
          <c:dPt>
            <c:idx val="5"/>
            <c:explosion val="25"/>
            <c:spPr>
              <a:solidFill>
                <a:srgbClr val="ab6824"/>
              </a:solidFill>
              <a:ln>
                <a:noFill/>
              </a:ln>
            </c:spPr>
          </c:dPt>
          <c:dPt>
            <c:idx val="6"/>
            <c:explosion val="25"/>
            <c:spPr>
              <a:solidFill>
                <a:srgbClr val="f3bd8b"/>
              </a:solidFill>
              <a:ln>
                <a:noFill/>
              </a:ln>
            </c:spPr>
          </c:dPt>
          <c:dPt>
            <c:idx val="7"/>
            <c:explosion val="25"/>
            <c:spPr>
              <a:solidFill>
                <a:srgbClr val="bf9b93"/>
              </a:solidFill>
              <a:ln>
                <a:noFill/>
              </a:ln>
            </c:spPr>
          </c:dPt>
          <c:dLbls>
            <c:numFmt formatCode="General" sourceLinked="1"/>
            <c:dLbl>
              <c:idx val="0"/>
              <c:numFmt formatCode="General" sourceLinked="1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Franklin Gothic Book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"/>
              <c:numFmt formatCode="General" sourceLinked="1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Franklin Gothic Book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2"/>
              <c:numFmt formatCode="General" sourceLinked="1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Franklin Gothic Book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3"/>
              <c:numFmt formatCode="General" sourceLinked="1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Franklin Gothic Book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4"/>
              <c:numFmt formatCode="General" sourceLinked="1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Franklin Gothic Book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5"/>
              <c:numFmt formatCode="General" sourceLinked="1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Franklin Gothic Book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6"/>
              <c:numFmt formatCode="General" sourceLinked="1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Franklin Gothic Book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
</c:separator>
            </c:dLbl>
            <c:dLbl>
              <c:idx val="7"/>
              <c:numFmt formatCode="General" sourceLinked="1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Franklin Gothic Book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txPr>
              <a:bodyPr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Franklin Gothic Book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eparator>
</c:separator>
            <c:showLeaderLines val="0"/>
          </c:dLbls>
          <c:cat>
            <c:strRef>
              <c:f>categories</c:f>
              <c:strCache>
                <c:ptCount val="5"/>
                <c:pt idx="0">
                  <c:v>Налог на доходы с физических лиц</c:v>
                </c:pt>
                <c:pt idx="1">
                  <c:v>Налоги на совокупный доход</c:v>
                </c:pt>
                <c:pt idx="2">
                  <c:v>Государственная пошлина </c:v>
                </c:pt>
                <c:pt idx="3">
                  <c:v>Доходы от использования имущества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425.9</c:v>
                </c:pt>
                <c:pt idx="1">
                  <c:v>828.4</c:v>
                </c:pt>
                <c:pt idx="2">
                  <c:v>7.9</c:v>
                </c:pt>
                <c:pt idx="3">
                  <c:v>27.4</c:v>
                </c:pt>
                <c:pt idx="4">
                  <c:v>1739.8</c:v>
                </c:pt>
                <c:pt idx="5">
                  <c:v/>
                </c:pt>
                <c:pt idx="6">
                  <c:v/>
                </c:pt>
                <c:pt idx="7">
                  <c:v/>
                </c:pt>
              </c:numCache>
            </c:numRef>
          </c:val>
        </c:ser>
        <c:firstSliceAng val="0"/>
      </c:pieChart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570110048172582"/>
          <c:y val="0.0386720893373876"/>
          <c:w val="0.420837768843598"/>
          <c:h val="0.96132791066261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Franklin Gothic Book"/>
            </a:defRPr>
          </a:pPr>
        </a:p>
      </c:txPr>
    </c:legend>
    <c:plotVisOnly val="1"/>
    <c:dispBlanksAs val="zero"/>
  </c:chart>
  <c:spPr>
    <a:noFill/>
    <a:ln w="9360">
      <a:solidFill>
        <a:srgbClr val="d9d9d9"/>
      </a:solidFill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2160" spc="-1" strike="noStrike">
                <a:solidFill>
                  <a:srgbClr val="000000"/>
                </a:solidFill>
                <a:latin typeface="Franklin Gothic Book"/>
              </a:defRPr>
            </a:pPr>
            <a:r>
              <a:rPr b="1" sz="2160" spc="-1" strike="noStrike">
                <a:solidFill>
                  <a:srgbClr val="000000"/>
                </a:solidFill>
                <a:latin typeface="Franklin Gothic Book"/>
              </a:rPr>
              <a:t>Динамика поступлений собственных доходов 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Динамика поступлений собственных доходов </c:v>
                </c:pt>
              </c:strCache>
            </c:strRef>
          </c:tx>
          <c:spPr>
            <a:solidFill>
              <a:srgbClr val="f0a22e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invertIfNegative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2"/>
            <c:invertIfNegative val="0"/>
            <c:spPr>
              <a:solidFill>
                <a:srgbClr val="ff0000"/>
              </a:solidFill>
              <a:ln>
                <a:noFill/>
              </a:ln>
            </c:spPr>
          </c:dPt>
          <c:dLbls>
            <c:numFmt formatCode="General" sourceLinked="1"/>
            <c:dLbl>
              <c:idx val="0"/>
              <c:numFmt formatCode="General" sourceLinked="1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Franklin Gothic Book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1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Franklin Gothic Book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1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Franklin Gothic Book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Franklin Gothic Book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"/>
                <c:pt idx="0">
                  <c:v>2020 год -7449,2</c:v>
                </c:pt>
                <c:pt idx="1">
                  <c:v>2021 год-5215,5</c:v>
                </c:pt>
                <c:pt idx="2">
                  <c:v>2022 год -5187,7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7449.2</c:v>
                </c:pt>
                <c:pt idx="1">
                  <c:v>5215.2</c:v>
                </c:pt>
                <c:pt idx="2">
                  <c:v>3277.8</c:v>
                </c:pt>
              </c:numCache>
            </c:numRef>
          </c:val>
        </c:ser>
        <c:gapWidth val="150"/>
        <c:overlap val="100"/>
        <c:axId val="36190086"/>
        <c:axId val="53731205"/>
      </c:barChart>
      <c:catAx>
        <c:axId val="36190086"/>
        <c:scaling>
          <c:orientation val="minMax"/>
        </c:scaling>
        <c:delete val="0"/>
        <c:axPos val="b"/>
        <c:numFmt formatCode="[$-419]DD/MM/YYYY" sourceLinked="1"/>
        <c:majorTickMark val="out"/>
        <c:minorTickMark val="none"/>
        <c:tickLblPos val="nextTo"/>
        <c:spPr>
          <a:ln w="100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Franklin Gothic Book"/>
              </a:defRPr>
            </a:pPr>
          </a:p>
        </c:txPr>
        <c:crossAx val="53731205"/>
        <c:crosses val="autoZero"/>
        <c:auto val="1"/>
        <c:lblAlgn val="ctr"/>
        <c:lblOffset val="100"/>
      </c:catAx>
      <c:valAx>
        <c:axId val="53731205"/>
        <c:scaling>
          <c:orientation val="minMax"/>
        </c:scaling>
        <c:delete val="0"/>
        <c:axPos val="l"/>
        <c:majorGridlines>
          <c:spPr>
            <a:ln w="10080">
              <a:solidFill>
                <a:srgbClr val="8b8b8b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00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Franklin Gothic Book"/>
              </a:defRPr>
            </a:pPr>
          </a:p>
        </c:txPr>
        <c:crossAx val="36190086"/>
        <c:crosses val="autoZero"/>
      </c:valAx>
      <c:spPr>
        <a:solidFill>
          <a:srgbClr val="f0a22e"/>
        </a:solidFill>
        <a:ln>
          <a:solidFill>
            <a:srgbClr val="f0a22e"/>
          </a:solidFill>
        </a:ln>
      </c:spPr>
    </c:plotArea>
    <c:legend>
      <c:legendPos val="r"/>
      <c:overlay val="0"/>
      <c:spPr>
        <a:noFill/>
        <a:ln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Franklin Gothic Book"/>
            </a:defRPr>
          </a:pPr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1"/>
      <c:perspective val="30"/>
    </c:view3D>
    <c:floor>
      <c:spPr>
        <a:solidFill>
          <a:srgbClr val="c0c0c0"/>
        </a:solidFill>
        <a:ln w="3240">
          <a:solidFill>
            <a:srgbClr val="000000"/>
          </a:solidFill>
          <a:round/>
        </a:ln>
      </c:spPr>
    </c:floor>
    <c:sideWall>
      <c:spPr>
        <a:noFill/>
        <a:ln w="12600">
          <a:solidFill>
            <a:srgbClr val="000000"/>
          </a:solidFill>
          <a:round/>
        </a:ln>
      </c:spPr>
    </c:sideWall>
    <c:backWall>
      <c:spPr>
        <a:noFill/>
        <a:ln w="12600">
          <a:solidFill>
            <a:srgbClr val="000000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119442718963528"/>
          <c:y val="0.0471928397070789"/>
          <c:w val="0.537447865826604"/>
          <c:h val="0.8261187957689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финансовая помощь из областного бюджета всего, тыс. руб.</c:v>
                </c:pt>
              </c:strCache>
            </c:strRef>
          </c:tx>
          <c:spPr>
            <a:solidFill>
              <a:srgbClr val="0000ff"/>
            </a:solidFill>
            <a:ln w="12600">
              <a:solidFill>
                <a:srgbClr val="000000"/>
              </a:solidFill>
              <a:round/>
            </a:ln>
          </c:spPr>
          <c:invertIfNegative val="0"/>
          <c:dLbls>
            <c:numFmt formatCode="General" sourceLinked="1"/>
            <c:txPr>
              <a:bodyPr/>
              <a:lstStyle/>
              <a:p>
                <a:pPr>
                  <a:defRPr b="1" sz="1796" spc="-1" strike="noStrike">
                    <a:solidFill>
                      <a:srgbClr val="000000"/>
                    </a:solidFill>
                    <a:latin typeface="Arial"/>
                    <a:ea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/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4338.2</c:v>
                </c:pt>
                <c:pt idx="1">
                  <c:v>2079.9</c:v>
                </c:pt>
                <c:pt idx="2">
                  <c:v>2004</c:v>
                </c:pt>
                <c:pt idx="3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собственные доходы,тыс. руб.</c:v>
                </c:pt>
              </c:strCache>
            </c:strRef>
          </c:tx>
          <c:spPr>
            <a:solidFill>
              <a:srgbClr val="ff0000"/>
            </a:solidFill>
            <a:ln w="12600">
              <a:solidFill>
                <a:srgbClr val="000000"/>
              </a:solidFill>
              <a:round/>
            </a:ln>
          </c:spPr>
          <c:invertIfNegative val="0"/>
          <c:dLbls>
            <c:numFmt formatCode="General" sourceLinked="1"/>
            <c:txPr>
              <a:bodyPr/>
              <a:lstStyle/>
              <a:p>
                <a:pPr>
                  <a:defRPr b="1" sz="1796" spc="-1" strike="noStrike">
                    <a:solidFill>
                      <a:srgbClr val="000000"/>
                    </a:solidFill>
                    <a:latin typeface="Arial"/>
                    <a:ea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/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3029.4</c:v>
                </c:pt>
                <c:pt idx="1">
                  <c:v>3052.5</c:v>
                </c:pt>
                <c:pt idx="2">
                  <c:v>3095.5</c:v>
                </c:pt>
                <c:pt idx="3">
                  <c:v/>
                </c:pt>
              </c:numCache>
            </c:numRef>
          </c:val>
        </c:ser>
        <c:gapWidth val="150"/>
        <c:shape val="box"/>
        <c:axId val="55327027"/>
        <c:axId val="31229579"/>
        <c:axId val="0"/>
      </c:bar3DChart>
      <c:catAx>
        <c:axId val="55327027"/>
        <c:scaling>
          <c:orientation val="minMax"/>
        </c:scaling>
        <c:delete val="0"/>
        <c:axPos val="b"/>
        <c:numFmt formatCode="[$-419]DD/MM/YYYY" sourceLinked="1"/>
        <c:majorTickMark val="out"/>
        <c:minorTickMark val="none"/>
        <c:tickLblPos val="low"/>
        <c:spPr>
          <a:ln w="3240">
            <a:solidFill>
              <a:srgbClr val="000000"/>
            </a:solidFill>
            <a:round/>
          </a:ln>
        </c:spPr>
        <c:txPr>
          <a:bodyPr/>
          <a:lstStyle/>
          <a:p>
            <a:pPr>
              <a:defRPr b="1" sz="1796" spc="-1" strike="noStrike">
                <a:solidFill>
                  <a:srgbClr val="000000"/>
                </a:solidFill>
                <a:latin typeface="Arial"/>
                <a:ea typeface="Arial"/>
              </a:defRPr>
            </a:pPr>
          </a:p>
        </c:txPr>
        <c:crossAx val="31229579"/>
        <c:crosses val="autoZero"/>
        <c:auto val="1"/>
        <c:lblAlgn val="ctr"/>
        <c:lblOffset val="100"/>
      </c:catAx>
      <c:valAx>
        <c:axId val="31229579"/>
        <c:scaling>
          <c:orientation val="minMax"/>
        </c:scaling>
        <c:delete val="0"/>
        <c:axPos val="l"/>
        <c:majorGridlines>
          <c:spPr>
            <a:ln w="3240">
              <a:solidFill>
                <a:srgbClr val="000000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3240">
            <a:solidFill>
              <a:srgbClr val="000000"/>
            </a:solidFill>
            <a:round/>
          </a:ln>
        </c:spPr>
        <c:txPr>
          <a:bodyPr/>
          <a:lstStyle/>
          <a:p>
            <a:pPr>
              <a:defRPr b="1" sz="1796" spc="-1" strike="noStrike">
                <a:solidFill>
                  <a:srgbClr val="000000"/>
                </a:solidFill>
                <a:latin typeface="Arial"/>
                <a:ea typeface="Arial"/>
              </a:defRPr>
            </a:pPr>
          </a:p>
        </c:txPr>
        <c:crossAx val="55327027"/>
        <c:crosses val="autoZero"/>
      </c:valAx>
    </c:plotArea>
    <c:legend>
      <c:legendPos val="r"/>
      <c:layout>
        <c:manualLayout>
          <c:xMode val="edge"/>
          <c:yMode val="edge"/>
          <c:x val="0.663934426229509"/>
          <c:y val="0.167381974248927"/>
          <c:w val="0.336065573770491"/>
          <c:h val="0.592274678111588"/>
        </c:manualLayout>
      </c:layout>
      <c:overlay val="0"/>
      <c:spPr>
        <a:noFill/>
        <a:ln w="25200">
          <a:noFill/>
        </a:ln>
      </c:spPr>
      <c:txPr>
        <a:bodyPr/>
        <a:lstStyle/>
        <a:p>
          <a:pPr>
            <a:defRPr b="1" sz="1652" spc="-1" strike="noStrike">
              <a:solidFill>
                <a:srgbClr val="000000"/>
              </a:solidFill>
              <a:latin typeface="Arial"/>
              <a:ea typeface="Arial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1"/>
      <c:perspective val="30"/>
    </c:view3D>
    <c:floor>
      <c:spPr>
        <a:noFill/>
        <a:ln w="10080">
          <a:solidFill>
            <a:srgbClr val="8b8b8b"/>
          </a:solidFill>
          <a:round/>
        </a:ln>
      </c:spPr>
    </c:floor>
    <c:sideWall>
      <c:spPr>
        <a:solidFill>
          <a:srgbClr val="e2d6cf"/>
        </a:solidFill>
        <a:ln w="10080">
          <a:solidFill>
            <a:srgbClr val="8b8b8b"/>
          </a:solidFill>
          <a:round/>
        </a:ln>
      </c:spPr>
    </c:sideWall>
    <c:backWall>
      <c:spPr>
        <a:solidFill>
          <a:srgbClr val="e2d6cf"/>
        </a:solidFill>
        <a:ln w="10080">
          <a:solidFill>
            <a:srgbClr val="8b8b8b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127203096689178"/>
          <c:y val="0.0256107415925903"/>
          <c:w val="0.855789820457915"/>
          <c:h val="0.5653633368558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*</c:v>
                </c:pt>
              </c:strCache>
            </c:strRef>
          </c:tx>
          <c:spPr>
            <a:solidFill>
              <a:srgbClr val="a5644e"/>
            </a:solidFill>
            <a:ln>
              <a:noFill/>
            </a:ln>
          </c:spPr>
          <c:invertIfNegative val="0"/>
          <c:dLbls>
            <c:numFmt formatCode="General" sourceLinked="1"/>
            <c:txPr>
              <a:bodyPr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Franklin Gothic Book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6"/>
                <c:pt idx="0">
                  <c:v>Общегосударственные расходы</c:v>
                </c:pt>
                <c:pt idx="1">
                  <c:v>ЖКХ</c:v>
                </c:pt>
                <c:pt idx="2">
                  <c:v>Национальная оборона</c:v>
                </c:pt>
                <c:pt idx="3">
                  <c:v>Культура</c:v>
                </c:pt>
                <c:pt idx="4">
                  <c:v>Межбюджетные трансферты</c:v>
                </c:pt>
                <c:pt idx="5">
                  <c:v>Образование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4025.4</c:v>
                </c:pt>
                <c:pt idx="1">
                  <c:v>1626.2</c:v>
                </c:pt>
                <c:pt idx="2">
                  <c:v>81.4</c:v>
                </c:pt>
                <c:pt idx="3">
                  <c:v>1500</c:v>
                </c:pt>
                <c:pt idx="4">
                  <c:v>1.1</c:v>
                </c:pt>
                <c:pt idx="5">
                  <c:v>15</c:v>
                </c:pt>
              </c:numCache>
            </c:numRef>
          </c:val>
        </c:ser>
        <c:gapWidth val="150"/>
        <c:shape val="cylinder"/>
        <c:axId val="58642423"/>
        <c:axId val="22229318"/>
        <c:axId val="0"/>
      </c:bar3DChart>
      <c:catAx>
        <c:axId val="58642423"/>
        <c:scaling>
          <c:orientation val="minMax"/>
        </c:scaling>
        <c:delete val="0"/>
        <c:axPos val="b"/>
        <c:numFmt formatCode="[$-419]DD/MM/YYYY" sourceLinked="1"/>
        <c:majorTickMark val="out"/>
        <c:minorTickMark val="none"/>
        <c:tickLblPos val="nextTo"/>
        <c:spPr>
          <a:ln w="100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200" spc="-1" strike="noStrike">
                <a:solidFill>
                  <a:srgbClr val="000000"/>
                </a:solidFill>
                <a:latin typeface="Franklin Gothic Book"/>
              </a:defRPr>
            </a:pPr>
          </a:p>
        </c:txPr>
        <c:crossAx val="22229318"/>
        <c:crosses val="autoZero"/>
        <c:auto val="1"/>
        <c:lblAlgn val="ctr"/>
        <c:lblOffset val="100"/>
      </c:catAx>
      <c:valAx>
        <c:axId val="22229318"/>
        <c:scaling>
          <c:orientation val="minMax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100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Franklin Gothic Book"/>
              </a:defRPr>
            </a:pPr>
          </a:p>
        </c:txPr>
        <c:crossAx val="58642423"/>
        <c:crosses val="autoZero"/>
      </c:valAx>
    </c:plotArea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1"/>
      <c:perspective val="30"/>
    </c:view3D>
    <c:floor>
      <c:spPr>
        <a:solidFill>
          <a:srgbClr val="c0c0c0"/>
        </a:solidFill>
        <a:ln w="3240">
          <a:solidFill>
            <a:srgbClr val="000000"/>
          </a:solidFill>
          <a:round/>
        </a:ln>
      </c:spPr>
    </c:floor>
    <c:sideWall>
      <c:spPr>
        <a:noFill/>
        <a:ln w="12600">
          <a:solidFill>
            <a:srgbClr val="000000"/>
          </a:solidFill>
          <a:round/>
        </a:ln>
      </c:spPr>
    </c:sideWall>
    <c:backWall>
      <c:spPr>
        <a:noFill/>
        <a:ln w="12600">
          <a:solidFill>
            <a:srgbClr val="000000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120596326204632"/>
          <c:y val="0.0364524003254679"/>
          <c:w val="0.634617091134972"/>
          <c:h val="0.7703010577705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расходы бюджета</c:v>
                </c:pt>
              </c:strCache>
            </c:strRef>
          </c:tx>
          <c:spPr>
            <a:solidFill>
              <a:srgbClr val="993366"/>
            </a:solidFill>
            <a:ln w="12600">
              <a:solidFill>
                <a:srgbClr val="000000"/>
              </a:solidFill>
              <a:round/>
            </a:ln>
          </c:spPr>
          <c:invertIfNegative val="0"/>
          <c:dLbls>
            <c:numFmt formatCode="General" sourceLinked="1"/>
            <c:txPr>
              <a:bodyPr/>
              <a:lstStyle/>
              <a:p>
                <a:pPr>
                  <a:defRPr b="1" sz="1796" spc="-1" strike="noStrike">
                    <a:solidFill>
                      <a:srgbClr val="000000"/>
                    </a:solidFill>
                    <a:latin typeface="Arial"/>
                    <a:ea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"/>
                <c:pt idx="0">
                  <c:v>2020-7449,2,24</c:v>
                </c:pt>
                <c:pt idx="1">
                  <c:v>2021-5215,5</c:v>
                </c:pt>
                <c:pt idx="2">
                  <c:v>2022-5187,7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7449.2</c:v>
                </c:pt>
                <c:pt idx="1">
                  <c:v>5215.5</c:v>
                </c:pt>
                <c:pt idx="2">
                  <c:v>5187.7</c:v>
                </c:pt>
                <c:pt idx="3">
                  <c:v/>
                </c:pt>
              </c:numCache>
            </c:numRef>
          </c:val>
        </c:ser>
        <c:gapWidth val="150"/>
        <c:shape val="box"/>
        <c:axId val="50031493"/>
        <c:axId val="57480235"/>
        <c:axId val="0"/>
      </c:bar3DChart>
      <c:catAx>
        <c:axId val="50031493"/>
        <c:scaling>
          <c:orientation val="minMax"/>
        </c:scaling>
        <c:delete val="0"/>
        <c:axPos val="b"/>
        <c:numFmt formatCode="[$-419]DD/MM/YYYY" sourceLinked="1"/>
        <c:majorTickMark val="out"/>
        <c:minorTickMark val="none"/>
        <c:tickLblPos val="low"/>
        <c:spPr>
          <a:ln w="3240">
            <a:solidFill>
              <a:srgbClr val="000000"/>
            </a:solidFill>
            <a:round/>
          </a:ln>
        </c:spPr>
        <c:txPr>
          <a:bodyPr/>
          <a:lstStyle/>
          <a:p>
            <a:pPr>
              <a:defRPr b="1" sz="1796" spc="-1" strike="noStrike">
                <a:solidFill>
                  <a:srgbClr val="000000"/>
                </a:solidFill>
                <a:latin typeface="Arial"/>
                <a:ea typeface="Arial"/>
              </a:defRPr>
            </a:pPr>
          </a:p>
        </c:txPr>
        <c:crossAx val="57480235"/>
        <c:crosses val="autoZero"/>
        <c:auto val="1"/>
        <c:lblAlgn val="ctr"/>
        <c:lblOffset val="100"/>
      </c:catAx>
      <c:valAx>
        <c:axId val="57480235"/>
        <c:scaling>
          <c:orientation val="minMax"/>
        </c:scaling>
        <c:delete val="0"/>
        <c:axPos val="l"/>
        <c:majorGridlines>
          <c:spPr>
            <a:ln w="3240">
              <a:solidFill>
                <a:srgbClr val="000000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3240">
            <a:solidFill>
              <a:srgbClr val="000000"/>
            </a:solidFill>
            <a:round/>
          </a:ln>
        </c:spPr>
        <c:txPr>
          <a:bodyPr/>
          <a:lstStyle/>
          <a:p>
            <a:pPr>
              <a:defRPr b="1" sz="1796" spc="-1" strike="noStrike">
                <a:solidFill>
                  <a:srgbClr val="000000"/>
                </a:solidFill>
                <a:latin typeface="Arial"/>
                <a:ea typeface="Arial"/>
              </a:defRPr>
            </a:pPr>
          </a:p>
        </c:txPr>
        <c:crossAx val="50031493"/>
        <c:crosses val="autoZero"/>
      </c:valAx>
    </c:plotArea>
    <c:legend>
      <c:legendPos val="r"/>
      <c:layout>
        <c:manualLayout>
          <c:xMode val="edge"/>
          <c:yMode val="edge"/>
          <c:x val="0.663934426229509"/>
          <c:y val="0.167381974248927"/>
          <c:w val="0.336065573770491"/>
          <c:h val="0.592274678111588"/>
        </c:manualLayout>
      </c:layout>
      <c:overlay val="0"/>
      <c:spPr>
        <a:noFill/>
        <a:ln w="25200">
          <a:noFill/>
        </a:ln>
      </c:spPr>
      <c:txPr>
        <a:bodyPr/>
        <a:lstStyle/>
        <a:p>
          <a:pPr>
            <a:defRPr b="1" sz="1652" spc="-1" strike="noStrike">
              <a:solidFill>
                <a:srgbClr val="000000"/>
              </a:solidFill>
              <a:latin typeface="Arial"/>
              <a:ea typeface="Arial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1"/>
      <c:perspective val="30"/>
    </c:view3D>
    <c:floor>
      <c:spPr>
        <a:solidFill>
          <a:srgbClr val="c0c0c0"/>
        </a:solidFill>
        <a:ln w="3240">
          <a:solidFill>
            <a:srgbClr val="000000"/>
          </a:solidFill>
          <a:round/>
        </a:ln>
      </c:spPr>
    </c:floor>
    <c:sideWall>
      <c:spPr>
        <a:noFill/>
        <a:ln w="12600">
          <a:solidFill>
            <a:srgbClr val="000000"/>
          </a:solidFill>
          <a:round/>
        </a:ln>
      </c:spPr>
    </c:sideWall>
    <c:backWall>
      <c:spPr>
        <a:noFill/>
        <a:ln w="12600">
          <a:solidFill>
            <a:srgbClr val="000000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119442718963528"/>
          <c:y val="0.0471928397070789"/>
          <c:w val="0.537447865826604"/>
          <c:h val="0.8261187957689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Общий объем расходов бюджета</c:v>
                </c:pt>
              </c:strCache>
            </c:strRef>
          </c:tx>
          <c:spPr>
            <a:solidFill>
              <a:srgbClr val="ff00ff"/>
            </a:solidFill>
            <a:ln w="12600">
              <a:solidFill>
                <a:srgbClr val="000000"/>
              </a:solidFill>
              <a:round/>
            </a:ln>
          </c:spPr>
          <c:invertIfNegative val="0"/>
          <c:dLbls>
            <c:numFmt formatCode="General" sourceLinked="1"/>
            <c:txPr>
              <a:bodyPr/>
              <a:lstStyle/>
              <a:p>
                <a:pPr>
                  <a:defRPr b="1" sz="1796" spc="-1" strike="noStrike">
                    <a:solidFill>
                      <a:srgbClr val="000000"/>
                    </a:solidFill>
                    <a:latin typeface="Arial"/>
                    <a:ea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/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7449.2</c:v>
                </c:pt>
                <c:pt idx="1">
                  <c:v>5215.5</c:v>
                </c:pt>
                <c:pt idx="2">
                  <c:v>5187.7</c:v>
                </c:pt>
                <c:pt idx="3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00ff00"/>
            </a:solidFill>
            <a:ln w="12600">
              <a:solidFill>
                <a:srgbClr val="000000"/>
              </a:solidFill>
              <a:round/>
            </a:ln>
          </c:spPr>
          <c:invertIfNegative val="0"/>
          <c:dLbls>
            <c:numFmt formatCode="General" sourceLinked="1"/>
            <c:txPr>
              <a:bodyPr/>
              <a:lstStyle/>
              <a:p>
                <a:pPr>
                  <a:defRPr b="1" sz="1796" spc="-1" strike="noStrike">
                    <a:solidFill>
                      <a:srgbClr val="000000"/>
                    </a:solidFill>
                    <a:latin typeface="Arial"/>
                    <a:ea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/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3074</c:v>
                </c:pt>
                <c:pt idx="1">
                  <c:v>3074</c:v>
                </c:pt>
                <c:pt idx="2">
                  <c:v>457.4</c:v>
                </c:pt>
                <c:pt idx="3">
                  <c:v/>
                </c:pt>
              </c:numCache>
            </c:numRef>
          </c:val>
        </c:ser>
        <c:gapWidth val="150"/>
        <c:shape val="box"/>
        <c:axId val="25825367"/>
        <c:axId val="60576580"/>
        <c:axId val="0"/>
      </c:bar3DChart>
      <c:catAx>
        <c:axId val="25825367"/>
        <c:scaling>
          <c:orientation val="minMax"/>
        </c:scaling>
        <c:delete val="0"/>
        <c:axPos val="b"/>
        <c:numFmt formatCode="[$-419]DD/MM/YYYY" sourceLinked="1"/>
        <c:majorTickMark val="out"/>
        <c:minorTickMark val="none"/>
        <c:tickLblPos val="low"/>
        <c:spPr>
          <a:ln w="3240">
            <a:solidFill>
              <a:srgbClr val="000000"/>
            </a:solidFill>
            <a:round/>
          </a:ln>
        </c:spPr>
        <c:txPr>
          <a:bodyPr/>
          <a:lstStyle/>
          <a:p>
            <a:pPr>
              <a:defRPr b="1" sz="1796" spc="-1" strike="noStrike">
                <a:solidFill>
                  <a:srgbClr val="000000"/>
                </a:solidFill>
                <a:latin typeface="Arial"/>
                <a:ea typeface="Arial"/>
              </a:defRPr>
            </a:pPr>
          </a:p>
        </c:txPr>
        <c:crossAx val="60576580"/>
        <c:crosses val="autoZero"/>
        <c:auto val="1"/>
        <c:lblAlgn val="ctr"/>
        <c:lblOffset val="100"/>
      </c:catAx>
      <c:valAx>
        <c:axId val="60576580"/>
        <c:scaling>
          <c:orientation val="minMax"/>
        </c:scaling>
        <c:delete val="0"/>
        <c:axPos val="l"/>
        <c:majorGridlines>
          <c:spPr>
            <a:ln w="3240">
              <a:solidFill>
                <a:srgbClr val="000000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3240">
            <a:solidFill>
              <a:srgbClr val="000000"/>
            </a:solidFill>
            <a:round/>
          </a:ln>
        </c:spPr>
        <c:txPr>
          <a:bodyPr/>
          <a:lstStyle/>
          <a:p>
            <a:pPr>
              <a:defRPr b="1" sz="1796" spc="-1" strike="noStrike">
                <a:solidFill>
                  <a:srgbClr val="000000"/>
                </a:solidFill>
                <a:latin typeface="Arial"/>
                <a:ea typeface="Arial"/>
              </a:defRPr>
            </a:pPr>
          </a:p>
        </c:txPr>
        <c:crossAx val="25825367"/>
        <c:crosses val="autoZero"/>
      </c:valAx>
    </c:plotArea>
    <c:legend>
      <c:legendPos val="r"/>
      <c:layout>
        <c:manualLayout>
          <c:xMode val="edge"/>
          <c:yMode val="edge"/>
          <c:x val="0.663934426229509"/>
          <c:y val="0.167381974248927"/>
          <c:w val="0.336065573770491"/>
          <c:h val="0.592274678111588"/>
        </c:manualLayout>
      </c:layout>
      <c:overlay val="0"/>
      <c:spPr>
        <a:noFill/>
        <a:ln w="25200">
          <a:noFill/>
        </a:ln>
      </c:spPr>
      <c:txPr>
        <a:bodyPr/>
        <a:lstStyle/>
        <a:p>
          <a:pPr>
            <a:defRPr b="1" sz="1652" spc="-1" strike="noStrike">
              <a:solidFill>
                <a:srgbClr val="000000"/>
              </a:solidFill>
              <a:latin typeface="Arial"/>
              <a:ea typeface="Arial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5E29D-DD62-41A7-9A27-55D757AFB9B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E54C20-AEDF-4DE4-8141-D99DADEBF205}">
      <dgm:prSet phldrT="[Текст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Основа формирования проекта бюджета </a:t>
          </a:r>
          <a:r>
            <a:rPr lang="ru-RU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Зеленовского</a:t>
          </a:r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2020 год и на плановый период 2021 и 2022 годов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447E71B-38D7-4EF6-99A0-01CB8D89ACD0}" type="parTrans" cxnId="{A0E3C933-75D0-4FB8-A670-1EBC3576ED2D}">
      <dgm:prSet/>
      <dgm:spPr/>
      <dgm:t>
        <a:bodyPr/>
        <a:lstStyle/>
        <a:p>
          <a:endParaRPr lang="ru-RU"/>
        </a:p>
      </dgm:t>
    </dgm:pt>
    <dgm:pt modelId="{629A806B-0E51-4553-ABF4-8B0174B46B49}" type="sibTrans" cxnId="{A0E3C933-75D0-4FB8-A670-1EBC3576ED2D}">
      <dgm:prSet/>
      <dgm:spPr/>
      <dgm:t>
        <a:bodyPr/>
        <a:lstStyle/>
        <a:p>
          <a:endParaRPr lang="ru-RU"/>
        </a:p>
      </dgm:t>
    </dgm:pt>
    <dgm:pt modelId="{32577181-D210-4440-B4C4-2C31499A9FC9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</a:t>
          </a:r>
          <a:r>
            <a:rPr lang="ru-RU" sz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Зеленовского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2020-2022 годы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Постановление от 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08.11.2019 №105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75F5F54-8F33-4342-8B29-8F29F8D67DB4}" type="parTrans" cxnId="{A20D9942-A971-4A59-83A7-8F08DDF7BD6D}">
      <dgm:prSet/>
      <dgm:spPr/>
      <dgm:t>
        <a:bodyPr/>
        <a:lstStyle/>
        <a:p>
          <a:endParaRPr lang="ru-RU"/>
        </a:p>
      </dgm:t>
    </dgm:pt>
    <dgm:pt modelId="{3A352F1C-685F-437C-B4DC-389D18335C9C}" type="sibTrans" cxnId="{A20D9942-A971-4A59-83A7-8F08DDF7BD6D}">
      <dgm:prSet/>
      <dgm:spPr/>
      <dgm:t>
        <a:bodyPr/>
        <a:lstStyle/>
        <a:p>
          <a:endParaRPr lang="ru-RU"/>
        </a:p>
      </dgm:t>
    </dgm:pt>
    <dgm:pt modelId="{FDED49B2-9BC1-4499-9A39-CA1A64D4D91F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</a:t>
          </a:r>
          <a:r>
            <a:rPr lang="ru-RU" sz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Зеленовского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4D28E53-EFC3-45B4-B690-479F575FFEA3}" type="parTrans" cxnId="{E0441DBC-1177-418A-83AE-0DCE178E899C}">
      <dgm:prSet/>
      <dgm:spPr/>
      <dgm:t>
        <a:bodyPr/>
        <a:lstStyle/>
        <a:p>
          <a:endParaRPr lang="ru-RU"/>
        </a:p>
      </dgm:t>
    </dgm:pt>
    <dgm:pt modelId="{8F7FB4EF-62C9-47CF-B22A-0B5C267272A7}" type="sibTrans" cxnId="{E0441DBC-1177-418A-83AE-0DCE178E899C}">
      <dgm:prSet/>
      <dgm:spPr/>
      <dgm:t>
        <a:bodyPr/>
        <a:lstStyle/>
        <a:p>
          <a:endParaRPr lang="ru-RU"/>
        </a:p>
      </dgm:t>
    </dgm:pt>
    <dgm:pt modelId="{8EFC5A77-6E7D-450F-9384-1E9D6A4D564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</a:t>
          </a:r>
          <a:r>
            <a:rPr lang="ru-RU" sz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Зеленовского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2020-2022 годы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0CC3054-8EF7-48B5-9617-692D3F3A1805}" type="parTrans" cxnId="{7948D6DC-085D-4FA3-B69C-C625B1318F76}">
      <dgm:prSet/>
      <dgm:spPr/>
      <dgm:t>
        <a:bodyPr/>
        <a:lstStyle/>
        <a:p>
          <a:endParaRPr lang="ru-RU"/>
        </a:p>
      </dgm:t>
    </dgm:pt>
    <dgm:pt modelId="{D958899C-6BC4-484B-BC94-078B7B1C7D04}" type="sibTrans" cxnId="{7948D6DC-085D-4FA3-B69C-C625B1318F76}">
      <dgm:prSet/>
      <dgm:spPr/>
      <dgm:t>
        <a:bodyPr/>
        <a:lstStyle/>
        <a:p>
          <a:endParaRPr lang="ru-RU"/>
        </a:p>
      </dgm:t>
    </dgm:pt>
    <dgm:pt modelId="{C0EC7E88-BA1A-43D0-BBD3-F56BD0E40B73}" type="pres">
      <dgm:prSet presAssocID="{E545E29D-DD62-41A7-9A27-55D757AFB9B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62C16F-E6CF-4E0F-A188-5C8495C8EF20}" type="pres">
      <dgm:prSet presAssocID="{88E54C20-AEDF-4DE4-8141-D99DADEBF205}" presName="centerShape" presStyleLbl="node0" presStyleIdx="0" presStyleCnt="1" custScaleY="125325" custLinFactNeighborX="-1228" custLinFactNeighborY="4562"/>
      <dgm:spPr/>
      <dgm:t>
        <a:bodyPr/>
        <a:lstStyle/>
        <a:p>
          <a:endParaRPr lang="ru-RU"/>
        </a:p>
      </dgm:t>
    </dgm:pt>
    <dgm:pt modelId="{D16AF05E-A9D0-4B22-BD94-A572C9FED59E}" type="pres">
      <dgm:prSet presAssocID="{32577181-D210-4440-B4C4-2C31499A9FC9}" presName="node" presStyleLbl="node1" presStyleIdx="0" presStyleCnt="3" custScaleX="169800" custScaleY="133199" custRadScaleRad="97652" custRadScaleInc="-6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D305A-25D0-4223-9445-E4680330A237}" type="pres">
      <dgm:prSet presAssocID="{32577181-D210-4440-B4C4-2C31499A9FC9}" presName="dummy" presStyleCnt="0"/>
      <dgm:spPr/>
    </dgm:pt>
    <dgm:pt modelId="{A3CD22A2-FC00-412E-881B-3DAA514DB57E}" type="pres">
      <dgm:prSet presAssocID="{3A352F1C-685F-437C-B4DC-389D18335C9C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7BF963C-E058-4AEB-BD4E-10EE11DEA837}" type="pres">
      <dgm:prSet presAssocID="{FDED49B2-9BC1-4499-9A39-CA1A64D4D91F}" presName="node" presStyleLbl="node1" presStyleIdx="1" presStyleCnt="3" custScaleX="216767" custRadScaleRad="120007" custRadScaleInc="-14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2959D-1C87-4DE9-BF48-C5F1AE277B34}" type="pres">
      <dgm:prSet presAssocID="{FDED49B2-9BC1-4499-9A39-CA1A64D4D91F}" presName="dummy" presStyleCnt="0"/>
      <dgm:spPr/>
    </dgm:pt>
    <dgm:pt modelId="{CA8BA697-50D7-4A40-B433-CB97AC1CDBB8}" type="pres">
      <dgm:prSet presAssocID="{8F7FB4EF-62C9-47CF-B22A-0B5C267272A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F3764D6-34C0-47AA-98E9-DDEFED2894A0}" type="pres">
      <dgm:prSet presAssocID="{8EFC5A77-6E7D-450F-9384-1E9D6A4D5640}" presName="node" presStyleLbl="node1" presStyleIdx="2" presStyleCnt="3" custScaleX="160252" custRadScaleRad="111622" custRadScaleInc="11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E64EB-CB9D-45AD-B81C-A600B6414EB9}" type="pres">
      <dgm:prSet presAssocID="{8EFC5A77-6E7D-450F-9384-1E9D6A4D5640}" presName="dummy" presStyleCnt="0"/>
      <dgm:spPr/>
    </dgm:pt>
    <dgm:pt modelId="{54FC7E48-B37F-4081-A237-3F0DC9EEC6AC}" type="pres">
      <dgm:prSet presAssocID="{D958899C-6BC4-484B-BC94-078B7B1C7D04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50ABDCD-0AE8-4DD2-95F5-F0BCFD6DEC88}" type="presOf" srcId="{8EFC5A77-6E7D-450F-9384-1E9D6A4D5640}" destId="{9F3764D6-34C0-47AA-98E9-DDEFED2894A0}" srcOrd="0" destOrd="0" presId="urn:microsoft.com/office/officeart/2005/8/layout/radial6"/>
    <dgm:cxn modelId="{A1CEB53B-641D-497B-8404-ECDCE7F46499}" type="presOf" srcId="{3A352F1C-685F-437C-B4DC-389D18335C9C}" destId="{A3CD22A2-FC00-412E-881B-3DAA514DB57E}" srcOrd="0" destOrd="0" presId="urn:microsoft.com/office/officeart/2005/8/layout/radial6"/>
    <dgm:cxn modelId="{A0E3C933-75D0-4FB8-A670-1EBC3576ED2D}" srcId="{E545E29D-DD62-41A7-9A27-55D757AFB9B7}" destId="{88E54C20-AEDF-4DE4-8141-D99DADEBF205}" srcOrd="0" destOrd="0" parTransId="{F447E71B-38D7-4EF6-99A0-01CB8D89ACD0}" sibTransId="{629A806B-0E51-4553-ABF4-8B0174B46B49}"/>
    <dgm:cxn modelId="{482CD76E-3541-408F-9B05-154319B98308}" type="presOf" srcId="{E545E29D-DD62-41A7-9A27-55D757AFB9B7}" destId="{C0EC7E88-BA1A-43D0-BBD3-F56BD0E40B73}" srcOrd="0" destOrd="0" presId="urn:microsoft.com/office/officeart/2005/8/layout/radial6"/>
    <dgm:cxn modelId="{5C3BC65C-62B4-4AB4-B732-6A2AEFC550EA}" type="presOf" srcId="{FDED49B2-9BC1-4499-9A39-CA1A64D4D91F}" destId="{57BF963C-E058-4AEB-BD4E-10EE11DEA837}" srcOrd="0" destOrd="0" presId="urn:microsoft.com/office/officeart/2005/8/layout/radial6"/>
    <dgm:cxn modelId="{7948D6DC-085D-4FA3-B69C-C625B1318F76}" srcId="{88E54C20-AEDF-4DE4-8141-D99DADEBF205}" destId="{8EFC5A77-6E7D-450F-9384-1E9D6A4D5640}" srcOrd="2" destOrd="0" parTransId="{00CC3054-8EF7-48B5-9617-692D3F3A1805}" sibTransId="{D958899C-6BC4-484B-BC94-078B7B1C7D04}"/>
    <dgm:cxn modelId="{A20D9942-A971-4A59-83A7-8F08DDF7BD6D}" srcId="{88E54C20-AEDF-4DE4-8141-D99DADEBF205}" destId="{32577181-D210-4440-B4C4-2C31499A9FC9}" srcOrd="0" destOrd="0" parTransId="{975F5F54-8F33-4342-8B29-8F29F8D67DB4}" sibTransId="{3A352F1C-685F-437C-B4DC-389D18335C9C}"/>
    <dgm:cxn modelId="{32456CC0-CE5A-45C8-8B84-4B851CEFB27D}" type="presOf" srcId="{8F7FB4EF-62C9-47CF-B22A-0B5C267272A7}" destId="{CA8BA697-50D7-4A40-B433-CB97AC1CDBB8}" srcOrd="0" destOrd="0" presId="urn:microsoft.com/office/officeart/2005/8/layout/radial6"/>
    <dgm:cxn modelId="{ABB50D0A-DFEC-4710-8325-F78A1B82AA4A}" type="presOf" srcId="{D958899C-6BC4-484B-BC94-078B7B1C7D04}" destId="{54FC7E48-B37F-4081-A237-3F0DC9EEC6AC}" srcOrd="0" destOrd="0" presId="urn:microsoft.com/office/officeart/2005/8/layout/radial6"/>
    <dgm:cxn modelId="{E0441DBC-1177-418A-83AE-0DCE178E899C}" srcId="{88E54C20-AEDF-4DE4-8141-D99DADEBF205}" destId="{FDED49B2-9BC1-4499-9A39-CA1A64D4D91F}" srcOrd="1" destOrd="0" parTransId="{34D28E53-EFC3-45B4-B690-479F575FFEA3}" sibTransId="{8F7FB4EF-62C9-47CF-B22A-0B5C267272A7}"/>
    <dgm:cxn modelId="{42D86216-ABC7-43DD-B06F-0123D38A2195}" type="presOf" srcId="{32577181-D210-4440-B4C4-2C31499A9FC9}" destId="{D16AF05E-A9D0-4B22-BD94-A572C9FED59E}" srcOrd="0" destOrd="0" presId="urn:microsoft.com/office/officeart/2005/8/layout/radial6"/>
    <dgm:cxn modelId="{1C466A17-8F66-4C94-954F-FBAE3D3AA4A8}" type="presOf" srcId="{88E54C20-AEDF-4DE4-8141-D99DADEBF205}" destId="{C962C16F-E6CF-4E0F-A188-5C8495C8EF20}" srcOrd="0" destOrd="0" presId="urn:microsoft.com/office/officeart/2005/8/layout/radial6"/>
    <dgm:cxn modelId="{510B3D08-F60D-4256-BDE4-DE1D4C29B64C}" type="presParOf" srcId="{C0EC7E88-BA1A-43D0-BBD3-F56BD0E40B73}" destId="{C962C16F-E6CF-4E0F-A188-5C8495C8EF20}" srcOrd="0" destOrd="0" presId="urn:microsoft.com/office/officeart/2005/8/layout/radial6"/>
    <dgm:cxn modelId="{27F1FE02-798E-43E6-AA49-CAAF1D074D03}" type="presParOf" srcId="{C0EC7E88-BA1A-43D0-BBD3-F56BD0E40B73}" destId="{D16AF05E-A9D0-4B22-BD94-A572C9FED59E}" srcOrd="1" destOrd="0" presId="urn:microsoft.com/office/officeart/2005/8/layout/radial6"/>
    <dgm:cxn modelId="{D4B9B6E2-40B4-41D2-8EA2-B5BC7BD62433}" type="presParOf" srcId="{C0EC7E88-BA1A-43D0-BBD3-F56BD0E40B73}" destId="{D12D305A-25D0-4223-9445-E4680330A237}" srcOrd="2" destOrd="0" presId="urn:microsoft.com/office/officeart/2005/8/layout/radial6"/>
    <dgm:cxn modelId="{A6CA7A9D-69A6-4B29-9E07-2EEE7B8D7A01}" type="presParOf" srcId="{C0EC7E88-BA1A-43D0-BBD3-F56BD0E40B73}" destId="{A3CD22A2-FC00-412E-881B-3DAA514DB57E}" srcOrd="3" destOrd="0" presId="urn:microsoft.com/office/officeart/2005/8/layout/radial6"/>
    <dgm:cxn modelId="{1983559C-7E61-49EE-AF19-1F7644932085}" type="presParOf" srcId="{C0EC7E88-BA1A-43D0-BBD3-F56BD0E40B73}" destId="{57BF963C-E058-4AEB-BD4E-10EE11DEA837}" srcOrd="4" destOrd="0" presId="urn:microsoft.com/office/officeart/2005/8/layout/radial6"/>
    <dgm:cxn modelId="{851E2F53-8B8D-44B7-9539-B080A606C0C5}" type="presParOf" srcId="{C0EC7E88-BA1A-43D0-BBD3-F56BD0E40B73}" destId="{7C42959D-1C87-4DE9-BF48-C5F1AE277B34}" srcOrd="5" destOrd="0" presId="urn:microsoft.com/office/officeart/2005/8/layout/radial6"/>
    <dgm:cxn modelId="{F4150EB8-56A2-4FCE-B780-A759CF95DD13}" type="presParOf" srcId="{C0EC7E88-BA1A-43D0-BBD3-F56BD0E40B73}" destId="{CA8BA697-50D7-4A40-B433-CB97AC1CDBB8}" srcOrd="6" destOrd="0" presId="urn:microsoft.com/office/officeart/2005/8/layout/radial6"/>
    <dgm:cxn modelId="{F1C50255-6137-4001-9376-D347659BDB71}" type="presParOf" srcId="{C0EC7E88-BA1A-43D0-BBD3-F56BD0E40B73}" destId="{9F3764D6-34C0-47AA-98E9-DDEFED2894A0}" srcOrd="7" destOrd="0" presId="urn:microsoft.com/office/officeart/2005/8/layout/radial6"/>
    <dgm:cxn modelId="{56954CAB-2493-4FDC-898B-0E708C45EDC0}" type="presParOf" srcId="{C0EC7E88-BA1A-43D0-BBD3-F56BD0E40B73}" destId="{281E64EB-CB9D-45AD-B81C-A600B6414EB9}" srcOrd="8" destOrd="0" presId="urn:microsoft.com/office/officeart/2005/8/layout/radial6"/>
    <dgm:cxn modelId="{1742F98B-4672-4360-BA2B-B0B377538F05}" type="presParOf" srcId="{C0EC7E88-BA1A-43D0-BBD3-F56BD0E40B73}" destId="{54FC7E48-B37F-4081-A237-3F0DC9EEC6A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C7E48-B37F-4081-A237-3F0DC9EEC6AC}">
      <dsp:nvSpPr>
        <dsp:cNvPr id="0" name=""/>
        <dsp:cNvSpPr/>
      </dsp:nvSpPr>
      <dsp:spPr>
        <a:xfrm>
          <a:off x="1229170" y="901013"/>
          <a:ext cx="4806393" cy="4806393"/>
        </a:xfrm>
        <a:prstGeom prst="blockArc">
          <a:avLst>
            <a:gd name="adj1" fmla="val 9181858"/>
            <a:gd name="adj2" fmla="val 16449917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BA697-50D7-4A40-B433-CB97AC1CDBB8}">
      <dsp:nvSpPr>
        <dsp:cNvPr id="0" name=""/>
        <dsp:cNvSpPr/>
      </dsp:nvSpPr>
      <dsp:spPr>
        <a:xfrm>
          <a:off x="1484360" y="1863978"/>
          <a:ext cx="5050797" cy="5050797"/>
        </a:xfrm>
        <a:prstGeom prst="blockArc">
          <a:avLst>
            <a:gd name="adj1" fmla="val 28675"/>
            <a:gd name="adj2" fmla="val 10828675"/>
            <a:gd name="adj3" fmla="val 441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D22A2-FC00-412E-881B-3DAA514DB57E}">
      <dsp:nvSpPr>
        <dsp:cNvPr id="0" name=""/>
        <dsp:cNvSpPr/>
      </dsp:nvSpPr>
      <dsp:spPr>
        <a:xfrm>
          <a:off x="2054243" y="814103"/>
          <a:ext cx="4806393" cy="4806393"/>
        </a:xfrm>
        <a:prstGeom prst="blockArc">
          <a:avLst>
            <a:gd name="adj1" fmla="val 15228506"/>
            <a:gd name="adj2" fmla="val 1832175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2C16F-E6CF-4E0F-A188-5C8495C8EF20}">
      <dsp:nvSpPr>
        <dsp:cNvPr id="0" name=""/>
        <dsp:cNvSpPr/>
      </dsp:nvSpPr>
      <dsp:spPr>
        <a:xfrm>
          <a:off x="2746162" y="2079472"/>
          <a:ext cx="2214164" cy="277490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Основа формирования проекта бюджета </a:t>
          </a:r>
          <a:r>
            <a:rPr lang="ru-RU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Зеленовского</a:t>
          </a: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2020 год и на плановый период 2021 и 2022 годов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70419" y="2485847"/>
        <a:ext cx="1565650" cy="1962151"/>
      </dsp:txXfrm>
    </dsp:sp>
    <dsp:sp modelId="{D16AF05E-A9D0-4B22-BD94-A572C9FED59E}">
      <dsp:nvSpPr>
        <dsp:cNvPr id="0" name=""/>
        <dsp:cNvSpPr/>
      </dsp:nvSpPr>
      <dsp:spPr>
        <a:xfrm>
          <a:off x="2486989" y="-69224"/>
          <a:ext cx="2631756" cy="206447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</a:t>
          </a:r>
          <a:r>
            <a:rPr lang="ru-RU" sz="12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Зеленовского</a:t>
          </a: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2020-2022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Постановление от </a:t>
          </a: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08.11.2019 №105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72401" y="233111"/>
        <a:ext cx="1860932" cy="1459801"/>
      </dsp:txXfrm>
    </dsp:sp>
    <dsp:sp modelId="{57BF963C-E058-4AEB-BD4E-10EE11DEA837}">
      <dsp:nvSpPr>
        <dsp:cNvPr id="0" name=""/>
        <dsp:cNvSpPr/>
      </dsp:nvSpPr>
      <dsp:spPr>
        <a:xfrm>
          <a:off x="4799422" y="3635017"/>
          <a:ext cx="3359704" cy="154991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</a:t>
          </a:r>
          <a:r>
            <a:rPr lang="ru-RU" sz="12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Зеленовского</a:t>
          </a: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91439" y="3861997"/>
        <a:ext cx="2375670" cy="1095955"/>
      </dsp:txXfrm>
    </dsp:sp>
    <dsp:sp modelId="{9F3764D6-34C0-47AA-98E9-DDEFED2894A0}">
      <dsp:nvSpPr>
        <dsp:cNvPr id="0" name=""/>
        <dsp:cNvSpPr/>
      </dsp:nvSpPr>
      <dsp:spPr>
        <a:xfrm>
          <a:off x="298357" y="3593819"/>
          <a:ext cx="2483770" cy="154991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</a:t>
          </a:r>
          <a:r>
            <a:rPr lang="ru-RU" sz="12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Зеленовского</a:t>
          </a: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2020-2022 годы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2097" y="3820799"/>
        <a:ext cx="1756290" cy="1095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1BDC8EA0-9D88-4CB7-8EED-2AB6482D3B36}" type="datetime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11.2.20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CB5025A1-0BDF-4A0D-A6AB-CDFF7A7270E0}" type="slidenum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4e3b30"/>
                </a:solidFill>
                <a:latin typeface="Franklin Gothic Book"/>
              </a:rPr>
              <a:t>Второй уровень структуры</a:t>
            </a:r>
            <a:endParaRPr b="0" lang="ru-RU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Третий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e3b30"/>
                </a:solidFill>
                <a:latin typeface="Franklin Gothic Book"/>
              </a:rPr>
              <a:t>Четвёртый уровень структуры</a:t>
            </a:r>
            <a:endParaRPr b="0" lang="ru-RU" sz="18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Пятый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Шестой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Седьмой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Образец текста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b="0" lang="ru-RU" sz="2800" spc="-1" strike="noStrike">
                <a:solidFill>
                  <a:srgbClr val="4e3b30"/>
                </a:solidFill>
                <a:latin typeface="Franklin Gothic Book"/>
              </a:rPr>
              <a:t>Второй уровень</a:t>
            </a:r>
            <a:endParaRPr b="0" lang="ru-RU" sz="28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b="0" lang="ru-RU" sz="2400" spc="-1" strike="noStrike">
                <a:solidFill>
                  <a:srgbClr val="4e3b30"/>
                </a:solidFill>
                <a:latin typeface="Franklin Gothic Book"/>
              </a:rPr>
              <a:t>Третий уровень</a:t>
            </a:r>
            <a:endParaRPr b="0" lang="ru-RU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Четвертый уровень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ru-RU" sz="1800" spc="-1" strike="noStrike">
                <a:solidFill>
                  <a:srgbClr val="4e3b30"/>
                </a:solidFill>
                <a:latin typeface="Franklin Gothic Book"/>
              </a:rPr>
              <a:t>Пятый уровень</a:t>
            </a:r>
            <a:endParaRPr b="0" lang="ru-RU" sz="18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EF173F39-870C-4C8E-937E-59251786D798}" type="datetime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11.2.20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1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EA0EDF97-8F3B-4D4B-B165-67B689238A87}" type="slidenum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PlaceHolder 4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80848273-746D-408F-AE64-710DA44B01C8}" type="datetime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11.2.20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sldNum"/>
          </p:nvPr>
        </p:nvSpPr>
        <p:spPr>
          <a:xfrm>
            <a:off x="8229600" y="6477120"/>
            <a:ext cx="761760" cy="2440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664CCCEE-8ECC-407F-8BD6-D3C6B310FBD9}" type="slidenum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6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4e3b30"/>
                </a:solidFill>
                <a:latin typeface="Franklin Gothic Book"/>
              </a:rPr>
              <a:t>Второй уровень структуры</a:t>
            </a:r>
            <a:endParaRPr b="0" lang="ru-RU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Третий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e3b30"/>
                </a:solidFill>
                <a:latin typeface="Franklin Gothic Book"/>
              </a:rPr>
              <a:t>Четвёртый уровень структуры</a:t>
            </a:r>
            <a:endParaRPr b="0" lang="ru-RU" sz="18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Пятый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Шестой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Седьмой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PlaceHolder 4"/>
          <p:cNvSpPr>
            <a:spLocks noGrp="1"/>
          </p:cNvSpPr>
          <p:nvPr>
            <p:ph type="title"/>
          </p:nvPr>
        </p:nvSpPr>
        <p:spPr>
          <a:xfrm>
            <a:off x="301680" y="457200"/>
            <a:ext cx="8686440" cy="8409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50838EDB-BA39-43B6-9600-7A1F2E58703E}" type="datetime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11.2.20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39" name="PlaceHolder 7"/>
          <p:cNvSpPr>
            <a:spLocks noGrp="1"/>
          </p:cNvSpPr>
          <p:nvPr>
            <p:ph type="sldNum"/>
          </p:nvPr>
        </p:nvSpPr>
        <p:spPr>
          <a:xfrm>
            <a:off x="8229600" y="6477120"/>
            <a:ext cx="761760" cy="2440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9B6613B8-8087-4440-AF92-3EDFA2872779}" type="slidenum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40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4e3b30"/>
                </a:solidFill>
                <a:latin typeface="Franklin Gothic Book"/>
              </a:rPr>
              <a:t>Второй уровень структуры</a:t>
            </a:r>
            <a:endParaRPr b="0" lang="ru-RU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Третий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e3b30"/>
                </a:solidFill>
                <a:latin typeface="Franklin Gothic Book"/>
              </a:rPr>
              <a:t>Четвёртый уровень структуры</a:t>
            </a:r>
            <a:endParaRPr b="0" lang="ru-RU" sz="18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Пятый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Шестой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Седьмой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chart" Target="../charts/chart5.xml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chart" Target="../charts/chart6.xml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4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546120" y="2173320"/>
            <a:ext cx="8419320" cy="3217680"/>
          </a:xfrm>
          <a:prstGeom prst="rect">
            <a:avLst/>
          </a:prstGeom>
          <a:solidFill>
            <a:srgbClr val="c17529"/>
          </a:solidFill>
          <a:ln w="25560">
            <a:solidFill>
              <a:srgbClr val="8e561e"/>
            </a:solidFill>
            <a:round/>
          </a:ln>
        </p:spPr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ffffff"/>
                </a:solidFill>
                <a:latin typeface="Franklin Gothic Book"/>
              </a:rPr>
              <a:t>проект</a:t>
            </a:r>
            <a:br/>
            <a:r>
              <a:rPr b="0" lang="ru-RU" sz="3600" spc="-1" strike="noStrike" cap="all">
                <a:solidFill>
                  <a:srgbClr val="ffffff"/>
                </a:solidFill>
                <a:latin typeface="Franklin Gothic Book"/>
              </a:rPr>
              <a:t>бюджет Зеленовского сельского поселения на 2020 год и на плановый период 2021 и 2022 годов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609480" y="22860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3500" spc="-1" strike="noStrike">
                <a:solidFill>
                  <a:srgbClr val="000000"/>
                </a:solidFill>
                <a:latin typeface="Times New Roman"/>
              </a:rPr>
              <a:t>Расходы бюджета </a:t>
            </a:r>
            <a:endParaRPr b="0" lang="ru-RU" sz="3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500" spc="-1" strike="noStrike">
                <a:solidFill>
                  <a:srgbClr val="000000"/>
                </a:solidFill>
                <a:latin typeface="Times New Roman"/>
              </a:rPr>
              <a:t>Зеленовского сельского поселения</a:t>
            </a:r>
            <a:endParaRPr b="0" lang="ru-RU" sz="3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500" spc="-1" strike="noStrike">
              <a:latin typeface="Arial"/>
            </a:endParaRPr>
          </a:p>
        </p:txBody>
      </p:sp>
      <p:graphicFrame>
        <p:nvGraphicFramePr>
          <p:cNvPr id="211" name="Object 2"/>
          <p:cNvGraphicFramePr/>
          <p:nvPr/>
        </p:nvGraphicFramePr>
        <p:xfrm>
          <a:off x="536760" y="1966320"/>
          <a:ext cx="8113320" cy="442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Table 1"/>
          <p:cNvGraphicFramePr/>
          <p:nvPr/>
        </p:nvGraphicFramePr>
        <p:xfrm>
          <a:off x="1559520" y="482760"/>
          <a:ext cx="6095520" cy="370440"/>
        </p:xfrm>
        <a:graphic>
          <a:graphicData uri="http://schemas.openxmlformats.org/drawingml/2006/table">
            <a:tbl>
              <a:tblPr/>
              <a:tblGrid>
                <a:gridCol w="6095880"/>
              </a:tblGrid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Перечень муниципальных программ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на 2020-2022 год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213" name="CustomShape 2"/>
          <p:cNvSpPr/>
          <p:nvPr/>
        </p:nvSpPr>
        <p:spPr>
          <a:xfrm>
            <a:off x="2357640" y="2650680"/>
            <a:ext cx="4098600" cy="124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dddcb"/>
              </a:gs>
              <a:gs pos="100000">
                <a:srgbClr val="f79b69">
                  <a:alpha val="0"/>
                </a:srgbClr>
              </a:gs>
            </a:gsLst>
            <a:lin ang="5400000"/>
          </a:gradFill>
          <a:ln>
            <a:round/>
          </a:ln>
          <a:effectLst>
            <a:outerShdw blurRad="76200" dir="5400000" dist="50760" rotWithShape="0">
              <a:srgbClr val="4e3b30">
                <a:alpha val="6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Franklin Gothic Book"/>
              </a:rPr>
              <a:t>Информационное общество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5260680" y="3965040"/>
            <a:ext cx="3525480" cy="124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dddcb"/>
              </a:gs>
              <a:gs pos="100000">
                <a:srgbClr val="f79b69">
                  <a:alpha val="0"/>
                </a:srgbClr>
              </a:gs>
            </a:gsLst>
            <a:lin ang="5400000"/>
          </a:gradFill>
          <a:ln>
            <a:round/>
          </a:ln>
          <a:effectLst>
            <a:outerShdw blurRad="76200" dir="5400000" dist="50760" rotWithShape="0">
              <a:srgbClr val="4e3b30">
                <a:alpha val="6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Franklin Gothic Book"/>
              </a:rPr>
              <a:t>Муниципальная политика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15" name="CustomShape 4"/>
          <p:cNvSpPr/>
          <p:nvPr/>
        </p:nvSpPr>
        <p:spPr>
          <a:xfrm>
            <a:off x="0" y="3965040"/>
            <a:ext cx="3525480" cy="124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dddcb"/>
              </a:gs>
              <a:gs pos="100000">
                <a:srgbClr val="f79b69">
                  <a:alpha val="0"/>
                </a:srgbClr>
              </a:gs>
            </a:gsLst>
            <a:lin ang="5400000"/>
          </a:gradFill>
          <a:ln>
            <a:round/>
          </a:ln>
          <a:effectLst>
            <a:outerShdw blurRad="76200" dir="5400000" dist="50760" rotWithShape="0">
              <a:srgbClr val="4e3b30">
                <a:alpha val="6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Franklin Gothic Book"/>
              </a:rPr>
              <a:t>Обеспечение общественного порядка и противодействие преступности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16" name="CustomShape 5"/>
          <p:cNvSpPr/>
          <p:nvPr/>
        </p:nvSpPr>
        <p:spPr>
          <a:xfrm>
            <a:off x="322560" y="1336320"/>
            <a:ext cx="3525480" cy="124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dddcb"/>
              </a:gs>
              <a:gs pos="100000">
                <a:srgbClr val="f79b69">
                  <a:alpha val="0"/>
                </a:srgbClr>
              </a:gs>
            </a:gsLst>
            <a:lin ang="5400000"/>
          </a:gradFill>
          <a:ln>
            <a:round/>
          </a:ln>
          <a:effectLst>
            <a:outerShdw blurRad="76200" dir="5400000" dist="50760" rotWithShape="0">
              <a:srgbClr val="4e3b30">
                <a:alpha val="6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Franklin Gothic Book"/>
              </a:rPr>
              <a:t>Обеспечение качественными жилищно-коммунальными услугами население Зеленовского сельского поселения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17" name="CustomShape 6"/>
          <p:cNvSpPr/>
          <p:nvPr/>
        </p:nvSpPr>
        <p:spPr>
          <a:xfrm>
            <a:off x="4607640" y="1336320"/>
            <a:ext cx="3525480" cy="124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dddcb"/>
              </a:gs>
              <a:gs pos="100000">
                <a:srgbClr val="f79b69">
                  <a:alpha val="0"/>
                </a:srgbClr>
              </a:gs>
            </a:gsLst>
            <a:lin ang="5400000"/>
          </a:gradFill>
          <a:ln>
            <a:round/>
          </a:ln>
          <a:effectLst>
            <a:outerShdw blurRad="76200" dir="5400000" dist="50760" rotWithShape="0">
              <a:srgbClr val="4e3b30">
                <a:alpha val="6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Franklin Gothic Book"/>
              </a:rPr>
              <a:t>Культура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18" name="CustomShape 7"/>
          <p:cNvSpPr/>
          <p:nvPr/>
        </p:nvSpPr>
        <p:spPr>
          <a:xfrm>
            <a:off x="2930760" y="5426280"/>
            <a:ext cx="3525480" cy="124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dddcb"/>
              </a:gs>
              <a:gs pos="100000">
                <a:srgbClr val="f79b69">
                  <a:alpha val="0"/>
                </a:srgbClr>
              </a:gs>
            </a:gsLst>
            <a:lin ang="5400000"/>
          </a:gradFill>
          <a:ln>
            <a:round/>
          </a:ln>
          <a:effectLst>
            <a:outerShdw blurRad="76200" dir="5400000" dist="50760" rotWithShape="0">
              <a:srgbClr val="4e3b30">
                <a:alpha val="6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Franklin Gothic Book"/>
              </a:rPr>
              <a:t>Национальная оборона</a:t>
            </a: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609480" y="22860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Объем муниципальных программ в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общем объеме расходов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220" name="Object 2"/>
          <p:cNvGraphicFramePr/>
          <p:nvPr/>
        </p:nvGraphicFramePr>
        <p:xfrm>
          <a:off x="584280" y="2001960"/>
          <a:ext cx="8113320" cy="442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3515040" y="457200"/>
            <a:ext cx="2030400" cy="896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7000"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2827197759"/>
              </p:ext>
            </p:extLst>
          </p:nvPr>
        </p:nvGraphicFramePr>
        <p:xfrm>
          <a:off x="426960" y="285840"/>
          <a:ext cx="8259480" cy="5839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solidFill>
            <a:srgbClr val="00b050"/>
          </a:solidFill>
          <a:ln w="10080">
            <a:solidFill>
              <a:srgbClr val="c3986d"/>
            </a:solidFill>
            <a:round/>
          </a:ln>
          <a:effectLst>
            <a:outerShdw dist="50760" dir="5400000">
              <a:srgbClr val="4e3b30">
                <a:alpha val="60000"/>
              </a:srgbClr>
            </a:outerShdw>
          </a:effectLst>
        </p:spPr>
        <p:txBody>
          <a:bodyPr lIns="90000" rIns="90000" tIns="45000" bIns="45000" anchor="ctr">
            <a:normAutofit fontScale="52000"/>
          </a:bodyPr>
          <a:p>
            <a:pPr algn="ctr">
              <a:lnSpc>
                <a:spcPct val="100000"/>
              </a:lnSpc>
            </a:pPr>
            <a:r>
              <a:rPr b="0" lang="ru-RU" sz="2000" spc="-1" strike="noStrike" cap="all">
                <a:solidFill>
                  <a:srgbClr val="7c4b3a"/>
                </a:solidFill>
                <a:latin typeface="Times New Roman"/>
              </a:rPr>
              <a:t>бюджет</a:t>
            </a:r>
            <a:br/>
            <a:r>
              <a:rPr b="0" lang="ru-RU" sz="2000" spc="-1" strike="noStrike" cap="all">
                <a:solidFill>
                  <a:srgbClr val="7c4b3a"/>
                </a:solidFill>
                <a:latin typeface="Times New Roman"/>
              </a:rPr>
              <a:t>на 2020 год и на плановый период 2021 и 2022 годов направлен  </a:t>
            </a:r>
            <a:br/>
            <a:r>
              <a:rPr b="0" lang="ru-RU" sz="2000" spc="-1" strike="noStrike" cap="all">
                <a:solidFill>
                  <a:srgbClr val="7c4b3a"/>
                </a:solidFill>
                <a:latin typeface="Times New Roman"/>
              </a:rPr>
              <a:t>на решение следующих ключевых задач:</a:t>
            </a:r>
            <a:endParaRPr b="0" lang="ru-RU" sz="2000" spc="-1" strike="noStrike">
              <a:solidFill>
                <a:srgbClr val="000000"/>
              </a:solidFill>
              <a:latin typeface="Franklin Gothic Book"/>
            </a:endParaRPr>
          </a:p>
        </p:txBody>
      </p:sp>
      <p:graphicFrame>
        <p:nvGraphicFramePr>
          <p:cNvPr id="180" name="Table 2"/>
          <p:cNvGraphicFramePr/>
          <p:nvPr/>
        </p:nvGraphicFramePr>
        <p:xfrm>
          <a:off x="261360" y="1600200"/>
          <a:ext cx="8425080" cy="4586400"/>
        </p:xfrm>
        <a:graphic>
          <a:graphicData uri="http://schemas.openxmlformats.org/drawingml/2006/table">
            <a:tbl>
              <a:tblPr/>
              <a:tblGrid>
                <a:gridCol w="8425440"/>
              </a:tblGrid>
              <a:tr h="11466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b0f0"/>
                    </a:solidFill>
                  </a:tcPr>
                </a:tc>
              </a:tr>
              <a:tr h="11466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b0f0"/>
                    </a:solidFill>
                  </a:tcPr>
                </a:tc>
              </a:tr>
              <a:tr h="11466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b0f0"/>
                    </a:solidFill>
                  </a:tcPr>
                </a:tc>
              </a:tr>
              <a:tr h="11466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81" name="CustomShape 3"/>
          <p:cNvSpPr/>
          <p:nvPr/>
        </p:nvSpPr>
        <p:spPr>
          <a:xfrm>
            <a:off x="1163880" y="4120560"/>
            <a:ext cx="6590520" cy="914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Повышение роли бюджетной политики для поддержки экономического роста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82" name="CustomShape 4"/>
          <p:cNvSpPr/>
          <p:nvPr/>
        </p:nvSpPr>
        <p:spPr>
          <a:xfrm>
            <a:off x="3360600" y="1890000"/>
            <a:ext cx="45360" cy="453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5"/>
          <p:cNvSpPr/>
          <p:nvPr/>
        </p:nvSpPr>
        <p:spPr>
          <a:xfrm>
            <a:off x="1021320" y="1769400"/>
            <a:ext cx="7184160" cy="914040"/>
          </a:xfrm>
          <a:prstGeom prst="ellipse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84" name="CustomShape 6"/>
          <p:cNvSpPr/>
          <p:nvPr/>
        </p:nvSpPr>
        <p:spPr>
          <a:xfrm>
            <a:off x="914400" y="2873880"/>
            <a:ext cx="7136640" cy="937800"/>
          </a:xfrm>
          <a:prstGeom prst="ellipse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Повышение эффективности бюджетной политики, в том числе за счет роста эффективности бюджетных расходов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85" name="CustomShape 7"/>
          <p:cNvSpPr/>
          <p:nvPr/>
        </p:nvSpPr>
        <p:spPr>
          <a:xfrm>
            <a:off x="1223280" y="5213160"/>
            <a:ext cx="6531120" cy="914040"/>
          </a:xfrm>
          <a:prstGeom prst="ellipse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Повышение прозрачности и открытости бюджетного процесса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 cap="all">
                <a:solidFill>
                  <a:srgbClr val="4e3b30"/>
                </a:solidFill>
                <a:latin typeface="Franklin Gothic Medium"/>
              </a:rPr>
              <a:t>Доходы бюджета Зеленовского сельского поселения на 2020 год предусмотрены в сумме 5559,6 тыс. рублей</a:t>
            </a:r>
            <a:endParaRPr b="0" lang="ru-RU" sz="20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344520" y="1650600"/>
            <a:ext cx="2802240" cy="1282320"/>
          </a:xfrm>
          <a:prstGeom prst="rect">
            <a:avLst/>
          </a:prstGeom>
          <a:gradFill rotWithShape="0">
            <a:gsLst>
              <a:gs pos="0">
                <a:srgbClr val="f2e0db"/>
              </a:gs>
              <a:gs pos="100000">
                <a:srgbClr val="dba79a">
                  <a:alpha val="0"/>
                </a:srgbClr>
              </a:gs>
            </a:gsLst>
            <a:lin ang="5400000"/>
          </a:gradFill>
          <a:ln>
            <a:round/>
          </a:ln>
          <a:effectLst>
            <a:outerShdw blurRad="76200" dir="5400000" dist="5076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Налог на прибыль, доходы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425,9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3630600" y="1816920"/>
            <a:ext cx="1962360" cy="1090080"/>
          </a:xfrm>
          <a:prstGeom prst="rect">
            <a:avLst/>
          </a:prstGeom>
          <a:gradFill rotWithShape="0">
            <a:gsLst>
              <a:gs pos="0">
                <a:srgbClr val="f2e0db"/>
              </a:gs>
              <a:gs pos="100000">
                <a:srgbClr val="dba79a">
                  <a:alpha val="0"/>
                </a:srgbClr>
              </a:gs>
            </a:gsLst>
            <a:lin ang="5400000"/>
          </a:gradFill>
          <a:ln>
            <a:round/>
          </a:ln>
          <a:effectLst>
            <a:outerShdw blurRad="76200" dir="5400000" dist="5076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Налог на совокупный доход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828,4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0" name="CustomShape 5"/>
          <p:cNvSpPr/>
          <p:nvPr/>
        </p:nvSpPr>
        <p:spPr>
          <a:xfrm>
            <a:off x="6236640" y="1828800"/>
            <a:ext cx="2052000" cy="1163520"/>
          </a:xfrm>
          <a:prstGeom prst="rect">
            <a:avLst/>
          </a:prstGeom>
          <a:gradFill rotWithShape="0">
            <a:gsLst>
              <a:gs pos="0">
                <a:srgbClr val="f2e0db"/>
              </a:gs>
              <a:gs pos="100000">
                <a:srgbClr val="dba79a">
                  <a:alpha val="0"/>
                </a:srgbClr>
              </a:gs>
            </a:gsLst>
            <a:lin ang="5400000"/>
          </a:gradFill>
          <a:ln>
            <a:round/>
          </a:ln>
          <a:effectLst>
            <a:outerShdw blurRad="76200" dir="5400000" dist="5076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Государственная пошлина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7,9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1" name="CustomShape 6"/>
          <p:cNvSpPr/>
          <p:nvPr/>
        </p:nvSpPr>
        <p:spPr>
          <a:xfrm>
            <a:off x="358200" y="3960000"/>
            <a:ext cx="2788200" cy="1044720"/>
          </a:xfrm>
          <a:prstGeom prst="rect">
            <a:avLst/>
          </a:prstGeom>
          <a:gradFill rotWithShape="0">
            <a:gsLst>
              <a:gs pos="0">
                <a:srgbClr val="f2e0db"/>
              </a:gs>
              <a:gs pos="100000">
                <a:srgbClr val="dba79a">
                  <a:alpha val="0"/>
                </a:srgbClr>
              </a:gs>
            </a:gsLst>
            <a:lin ang="5400000"/>
          </a:gradFill>
          <a:ln>
            <a:round/>
          </a:ln>
          <a:effectLst>
            <a:outerShdw blurRad="76200" dir="5400000" dist="5076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Налоги на имущество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1739,8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92" name="CustomShape 7"/>
          <p:cNvSpPr/>
          <p:nvPr/>
        </p:nvSpPr>
        <p:spPr>
          <a:xfrm>
            <a:off x="6234120" y="3817080"/>
            <a:ext cx="2464920" cy="1204560"/>
          </a:xfrm>
          <a:prstGeom prst="rect">
            <a:avLst/>
          </a:prstGeom>
          <a:gradFill rotWithShape="0">
            <a:gsLst>
              <a:gs pos="0">
                <a:srgbClr val="f2e0db"/>
              </a:gs>
              <a:gs pos="100000">
                <a:srgbClr val="dba79a">
                  <a:alpha val="0"/>
                </a:srgbClr>
              </a:gs>
            </a:gsLst>
            <a:lin ang="5400000"/>
          </a:gradFill>
          <a:ln>
            <a:round/>
          </a:ln>
          <a:effectLst>
            <a:outerShdw blurRad="76200" dir="5400000" dist="5076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Финансовая помощь из областного бюджета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4338,2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3" name="CustomShape 8"/>
          <p:cNvSpPr/>
          <p:nvPr/>
        </p:nvSpPr>
        <p:spPr>
          <a:xfrm>
            <a:off x="3363840" y="3715560"/>
            <a:ext cx="2577600" cy="1289880"/>
          </a:xfrm>
          <a:prstGeom prst="rect">
            <a:avLst/>
          </a:prstGeom>
          <a:gradFill rotWithShape="0">
            <a:gsLst>
              <a:gs pos="0">
                <a:srgbClr val="f2e0db"/>
              </a:gs>
              <a:gs pos="100000">
                <a:srgbClr val="dba79a">
                  <a:alpha val="0"/>
                </a:srgbClr>
              </a:gs>
            </a:gsLst>
            <a:lin ang="5400000"/>
          </a:gradFill>
          <a:ln>
            <a:round/>
          </a:ln>
          <a:effectLst>
            <a:outerShdw blurRad="76200" dir="5400000" dist="5076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Доходы от использования имущества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27,4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510480" y="368280"/>
            <a:ext cx="7718760" cy="671400"/>
          </a:xfrm>
          <a:prstGeom prst="rect">
            <a:avLst/>
          </a:prstGeom>
          <a:solidFill>
            <a:srgbClr val="d3b9b3"/>
          </a:solidFill>
          <a:ln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 cap="all">
                <a:solidFill>
                  <a:srgbClr val="4e3b30"/>
                </a:solidFill>
                <a:latin typeface="Times New Roman"/>
              </a:rPr>
              <a:t>Поступление собственных доходов в бюджет </a:t>
            </a:r>
            <a:br/>
            <a:r>
              <a:rPr b="0" lang="ru-RU" sz="2000" spc="-1" strike="noStrike" cap="all">
                <a:solidFill>
                  <a:srgbClr val="4e3b30"/>
                </a:solidFill>
                <a:latin typeface="Times New Roman"/>
              </a:rPr>
              <a:t>Зеленовского сельского поселения в 2020 году</a:t>
            </a:r>
            <a:endParaRPr b="0" lang="ru-RU" sz="2000" spc="-1" strike="noStrike">
              <a:solidFill>
                <a:srgbClr val="000000"/>
              </a:solidFill>
              <a:latin typeface="Franklin Gothic Book"/>
            </a:endParaRPr>
          </a:p>
        </p:txBody>
      </p:sp>
      <p:graphicFrame>
        <p:nvGraphicFramePr>
          <p:cNvPr id="195" name="Содержимое 3"/>
          <p:cNvGraphicFramePr/>
          <p:nvPr/>
        </p:nvGraphicFramePr>
        <p:xfrm>
          <a:off x="695160" y="1176480"/>
          <a:ext cx="8448480" cy="540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Диаграмма 2"/>
          <p:cNvGraphicFramePr/>
          <p:nvPr/>
        </p:nvGraphicFramePr>
        <p:xfrm>
          <a:off x="890640" y="938160"/>
          <a:ext cx="7540560" cy="57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301680" y="457200"/>
            <a:ext cx="8686440" cy="1272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44000"/>
          </a:bodyPr>
          <a:p>
            <a:pPr algn="ctr"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4e3b30"/>
                </a:solidFill>
                <a:latin typeface="Times New Roman"/>
              </a:rPr>
              <a:t>Поступления в бюджет </a:t>
            </a:r>
            <a:br/>
            <a:r>
              <a:rPr b="1" lang="ru-RU" sz="3600" spc="-1" strike="noStrike" cap="all">
                <a:solidFill>
                  <a:srgbClr val="4e3b30"/>
                </a:solidFill>
                <a:latin typeface="Times New Roman"/>
              </a:rPr>
              <a:t>Зеленовского сельского </a:t>
            </a:r>
            <a:br/>
            <a:r>
              <a:rPr b="1" lang="ru-RU" sz="3600" spc="-1" strike="noStrike" cap="all">
                <a:solidFill>
                  <a:srgbClr val="4e3b30"/>
                </a:solidFill>
                <a:latin typeface="Times New Roman"/>
              </a:rPr>
              <a:t>поселения</a:t>
            </a:r>
            <a:br/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graphicFrame>
        <p:nvGraphicFramePr>
          <p:cNvPr id="198" name="Object 2"/>
          <p:cNvGraphicFramePr/>
          <p:nvPr/>
        </p:nvGraphicFramePr>
        <p:xfrm>
          <a:off x="584280" y="2001960"/>
          <a:ext cx="8113320" cy="442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457200" y="457200"/>
            <a:ext cx="8686440" cy="83772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 cap="all">
                <a:solidFill>
                  <a:srgbClr val="4e3b30"/>
                </a:solidFill>
                <a:latin typeface="Franklin Gothic Medium"/>
              </a:rPr>
              <a:t>«бюджет развития» Зеленовского поселения на 2020 год </a:t>
            </a:r>
            <a:br/>
            <a:r>
              <a:rPr b="0" lang="ru-RU" sz="2000" spc="-1" strike="noStrike" cap="all">
                <a:solidFill>
                  <a:srgbClr val="4e3b30"/>
                </a:solidFill>
                <a:latin typeface="Franklin Gothic Medium"/>
              </a:rPr>
              <a:t>8955,2,4тыс. рублей</a:t>
            </a:r>
            <a:endParaRPr b="0" lang="ru-RU" sz="20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681120" y="1380600"/>
            <a:ext cx="3538440" cy="1341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Общегосударственные вопросы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4025,4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636840" y="2871000"/>
            <a:ext cx="3572280" cy="12110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Жилищно-коммунальное хозяйство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2626,3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4648320" y="1384560"/>
            <a:ext cx="3350520" cy="1341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Национальная оборона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81,4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3" name="CustomShape 5"/>
          <p:cNvSpPr/>
          <p:nvPr/>
        </p:nvSpPr>
        <p:spPr>
          <a:xfrm>
            <a:off x="4648320" y="2827440"/>
            <a:ext cx="3350520" cy="123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Культура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1500,0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4" name="CustomShape 6"/>
          <p:cNvSpPr/>
          <p:nvPr/>
        </p:nvSpPr>
        <p:spPr>
          <a:xfrm>
            <a:off x="4648320" y="5577120"/>
            <a:ext cx="3908520" cy="10126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Межбюджетные трансферты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1,1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5" name="CustomShape 7"/>
          <p:cNvSpPr/>
          <p:nvPr/>
        </p:nvSpPr>
        <p:spPr>
          <a:xfrm>
            <a:off x="633240" y="4221000"/>
            <a:ext cx="3350520" cy="123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Образование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15,0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6" name="CustomShape 8"/>
          <p:cNvSpPr/>
          <p:nvPr/>
        </p:nvSpPr>
        <p:spPr>
          <a:xfrm>
            <a:off x="4651920" y="4202280"/>
            <a:ext cx="3350520" cy="123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Информационное общество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183,5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7" name="CustomShape 9"/>
          <p:cNvSpPr/>
          <p:nvPr/>
        </p:nvSpPr>
        <p:spPr>
          <a:xfrm>
            <a:off x="496080" y="5594760"/>
            <a:ext cx="3908520" cy="10126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Межбюджетные трансферты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1,1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744120" y="274680"/>
            <a:ext cx="7942320" cy="667080"/>
          </a:xfrm>
          <a:prstGeom prst="rect">
            <a:avLst/>
          </a:prstGeom>
          <a:solidFill>
            <a:srgbClr val="cca192"/>
          </a:solidFill>
          <a:ln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lang="ru-RU" sz="2000" spc="-1" strike="noStrike" cap="all">
                <a:solidFill>
                  <a:srgbClr val="4e3b30"/>
                </a:solidFill>
                <a:latin typeface="Franklin Gothic Medium"/>
              </a:rPr>
              <a:t>Доля расходов бюджета Зеленовского с/п на 2020 год</a:t>
            </a:r>
            <a:endParaRPr b="0" lang="ru-RU" sz="2000" spc="-1" strike="noStrike">
              <a:solidFill>
                <a:srgbClr val="000000"/>
              </a:solidFill>
              <a:latin typeface="Franklin Gothic Book"/>
            </a:endParaRPr>
          </a:p>
        </p:txBody>
      </p:sp>
      <p:graphicFrame>
        <p:nvGraphicFramePr>
          <p:cNvPr id="209" name="Содержимое 3"/>
          <p:cNvGraphicFramePr/>
          <p:nvPr/>
        </p:nvGraphicFramePr>
        <p:xfrm>
          <a:off x="0" y="1066680"/>
          <a:ext cx="8741880" cy="579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1085</TotalTime>
  <Application>LibreOffice/6.3.1.2$Windows_x86 LibreOffice_project/b79626edf0065ac373bd1df5c28bd630b4424273</Application>
  <Words>228</Words>
  <Paragraphs>58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2014-05-06T10:06:48Z</dcterms:created>
  <dc:creator>Ольга В. Димитрова</dc:creator>
  <dc:description/>
  <dc:language>ru-RU</dc:language>
  <cp:lastModifiedBy>admin</cp:lastModifiedBy>
  <dcterms:modified xsi:type="dcterms:W3CDTF">2020-02-04T11:56:45Z</dcterms:modified>
  <cp:revision>175</cp:revision>
  <dc:subject/>
  <dc:title>Отчет об исполнении бюджета Тарасовского района за 2013 год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