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2" d="100"/>
          <a:sy n="72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167</c:v>
                </c:pt>
                <c:pt idx="1">
                  <c:v>240.1</c:v>
                </c:pt>
                <c:pt idx="2">
                  <c:v>12.5</c:v>
                </c:pt>
                <c:pt idx="3">
                  <c:v>23.3</c:v>
                </c:pt>
                <c:pt idx="4">
                  <c:v>895.2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5701100481725816"/>
          <c:y val="3.8672089337387604E-2"/>
          <c:w val="0.4208377688435978"/>
          <c:h val="0.9613279106626126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2018 год -5559,6</c:v>
                </c:pt>
                <c:pt idx="1">
                  <c:v>2019 год -3519,1</c:v>
                </c:pt>
                <c:pt idx="2">
                  <c:v>2020 год -3277,8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5559.6</c:v>
                </c:pt>
                <c:pt idx="1">
                  <c:v>3519.1</c:v>
                </c:pt>
                <c:pt idx="2">
                  <c:v>3277.8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373336"/>
        <c:axId val="80747880"/>
      </c:barChart>
      <c:catAx>
        <c:axId val="80373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747880"/>
        <c:crosses val="autoZero"/>
        <c:auto val="1"/>
        <c:lblAlgn val="ctr"/>
        <c:lblOffset val="100"/>
        <c:noMultiLvlLbl val="0"/>
      </c:catAx>
      <c:valAx>
        <c:axId val="80747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373336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4"/>
          <c:y val="4.7210300429184553E-2"/>
          <c:w val="0.53747072599531609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2561.6999999999998</c:v>
                </c:pt>
                <c:pt idx="1">
                  <c:v>2755.4</c:v>
                </c:pt>
                <c:pt idx="2">
                  <c:v>2787.7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4246.8</c:v>
                </c:pt>
                <c:pt idx="1">
                  <c:v>4160.9000000000005</c:v>
                </c:pt>
                <c:pt idx="2">
                  <c:v>4168.4000000000005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0110936"/>
        <c:axId val="139733896"/>
        <c:axId val="0"/>
      </c:bar3DChart>
      <c:catAx>
        <c:axId val="140110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733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73389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1109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95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Образование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73</c:v>
                </c:pt>
                <c:pt idx="1">
                  <c:v>2.8</c:v>
                </c:pt>
                <c:pt idx="2">
                  <c:v>1.2</c:v>
                </c:pt>
                <c:pt idx="3">
                  <c:v>11.2</c:v>
                </c:pt>
                <c:pt idx="4">
                  <c:v>0</c:v>
                </c:pt>
                <c:pt idx="5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9734680"/>
        <c:axId val="139735072"/>
        <c:axId val="0"/>
      </c:bar3DChart>
      <c:catAx>
        <c:axId val="139734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9735072"/>
        <c:crosses val="autoZero"/>
        <c:auto val="1"/>
        <c:lblAlgn val="ctr"/>
        <c:lblOffset val="100"/>
        <c:noMultiLvlLbl val="0"/>
      </c:catAx>
      <c:valAx>
        <c:axId val="13973507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39734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7"/>
          <c:y val="3.6480686695278972E-2"/>
          <c:w val="0.6346604215456676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2018-5693,4</c:v>
                </c:pt>
                <c:pt idx="1">
                  <c:v>2019-3653,3</c:v>
                </c:pt>
                <c:pt idx="2">
                  <c:v>2020-3412,4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5693.4</c:v>
                </c:pt>
                <c:pt idx="1">
                  <c:v>3653.3</c:v>
                </c:pt>
                <c:pt idx="2">
                  <c:v>3412.4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9735856"/>
        <c:axId val="139736248"/>
        <c:axId val="0"/>
      </c:bar3DChart>
      <c:catAx>
        <c:axId val="13973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736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73624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73585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4"/>
          <c:y val="4.7210300429184553E-2"/>
          <c:w val="0.53747072599531609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5693.4</c:v>
                </c:pt>
                <c:pt idx="1">
                  <c:v>3653.3</c:v>
                </c:pt>
                <c:pt idx="2">
                  <c:v>3412.4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1410.4</c:v>
                </c:pt>
                <c:pt idx="1">
                  <c:v>514.20000000000005</c:v>
                </c:pt>
                <c:pt idx="2">
                  <c:v>457.4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9737032"/>
        <c:axId val="139737424"/>
        <c:axId val="0"/>
      </c:bar3DChart>
      <c:catAx>
        <c:axId val="13973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73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73742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73703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49"/>
          <c:y val="0.16738197424892701"/>
          <c:w val="0.33606557377049195"/>
          <c:h val="0.59227467811158807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 год и на плановый период 2019 и 2020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19.09.2017 №80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 custLinFactNeighborX="-1228" custLinFactNeighborY="4562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97652" custRadScaleInc="-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 custRadScaleRad="120007" custRadScaleInc="-1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 custRadScaleRad="111622" custRadScaleInc="1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229170" y="901013"/>
          <a:ext cx="4806393" cy="4806393"/>
        </a:xfrm>
        <a:prstGeom prst="blockArc">
          <a:avLst>
            <a:gd name="adj1" fmla="val 9181858"/>
            <a:gd name="adj2" fmla="val 1644991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484360" y="1863978"/>
          <a:ext cx="5050797" cy="5050797"/>
        </a:xfrm>
        <a:prstGeom prst="blockArc">
          <a:avLst>
            <a:gd name="adj1" fmla="val 28675"/>
            <a:gd name="adj2" fmla="val 10828675"/>
            <a:gd name="adj3" fmla="val 44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2054243" y="814103"/>
          <a:ext cx="4806393" cy="4806393"/>
        </a:xfrm>
        <a:prstGeom prst="blockArc">
          <a:avLst>
            <a:gd name="adj1" fmla="val 15228506"/>
            <a:gd name="adj2" fmla="val 183217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746162" y="2079472"/>
          <a:ext cx="2214164" cy="277490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 год и на плановый период 2019 и 2020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0419" y="2485847"/>
        <a:ext cx="1565650" cy="1962151"/>
      </dsp:txXfrm>
    </dsp:sp>
    <dsp:sp modelId="{D16AF05E-A9D0-4B22-BD94-A572C9FED59E}">
      <dsp:nvSpPr>
        <dsp:cNvPr id="0" name=""/>
        <dsp:cNvSpPr/>
      </dsp:nvSpPr>
      <dsp:spPr>
        <a:xfrm>
          <a:off x="2486989" y="-69224"/>
          <a:ext cx="2631756" cy="2064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19.09.2017 №80 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2401" y="233111"/>
        <a:ext cx="1860932" cy="1459801"/>
      </dsp:txXfrm>
    </dsp:sp>
    <dsp:sp modelId="{57BF963C-E058-4AEB-BD4E-10EE11DEA837}">
      <dsp:nvSpPr>
        <dsp:cNvPr id="0" name=""/>
        <dsp:cNvSpPr/>
      </dsp:nvSpPr>
      <dsp:spPr>
        <a:xfrm>
          <a:off x="4799422" y="3635017"/>
          <a:ext cx="3359704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91439" y="3861997"/>
        <a:ext cx="2375670" cy="1095955"/>
      </dsp:txXfrm>
    </dsp:sp>
    <dsp:sp modelId="{9F3764D6-34C0-47AA-98E9-DDEFED2894A0}">
      <dsp:nvSpPr>
        <dsp:cNvPr id="0" name=""/>
        <dsp:cNvSpPr/>
      </dsp:nvSpPr>
      <dsp:spPr>
        <a:xfrm>
          <a:off x="298357" y="3593819"/>
          <a:ext cx="2483770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Зеленовского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2097" y="3820799"/>
        <a:ext cx="1756290" cy="1095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бюджет </a:t>
            </a:r>
            <a:r>
              <a:rPr lang="ru-RU" dirty="0" err="1" smtClean="0"/>
              <a:t>Зеленовского</a:t>
            </a:r>
            <a:r>
              <a:rPr lang="ru-RU" dirty="0" smtClean="0"/>
              <a:t> </a:t>
            </a:r>
            <a:r>
              <a:rPr lang="ru-RU" dirty="0" smtClean="0"/>
              <a:t>сельского поселения на 2018 год и на плановый период 2019 и 2020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7453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0699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2018-2020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6093"/>
            <a:ext cx="5421888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</a:t>
            </a:r>
            <a:r>
              <a:rPr lang="ru-RU" sz="1200" dirty="0" err="1" smtClean="0"/>
              <a:t>Зеленовского</a:t>
            </a:r>
            <a:r>
              <a:rPr lang="ru-RU" sz="1200" dirty="0" smtClean="0"/>
              <a:t>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624" y="4347883"/>
            <a:ext cx="4098808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99222" y="4347883"/>
            <a:ext cx="3525794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12293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830843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на 2018 год предусмотрены в сумме 5559,6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167,0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240,1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959839"/>
            <a:ext cx="2788723" cy="10450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895,2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4065" y="3817143"/>
            <a:ext cx="2465294" cy="12048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3540,6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63889" y="3715453"/>
            <a:ext cx="2577936" cy="1290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23,3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в 2018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8045233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91400294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</a:rPr>
              <a:t>Зеленовского</a:t>
            </a:r>
            <a:r>
              <a:rPr lang="ru-RU" b="1" dirty="0" smtClean="0">
                <a:latin typeface="Times New Roman" pitchFamily="18" charset="0"/>
              </a:rPr>
              <a:t>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6913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«бюджет развития»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поселения на 2018 год </a:t>
            </a:r>
            <a:br>
              <a:rPr lang="ru-RU" sz="2000" dirty="0" smtClean="0"/>
            </a:br>
            <a:r>
              <a:rPr lang="ru-RU" sz="2000" dirty="0" smtClean="0"/>
              <a:t>5693,4тыс.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3538954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4380,7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3241963"/>
            <a:ext cx="357259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163,2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1733796"/>
            <a:ext cx="3350741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69,3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200" y="3241963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640,0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9392" y="4949528"/>
            <a:ext cx="3908962" cy="10130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08838" y="4727506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08838" y="4838517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с/п на 2018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074295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982</TotalTime>
  <Words>215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проект бюджет Зеленовского сельского поселения на 2018 год и на плановый период 2019 и 2020 годов</vt:lpstr>
      <vt:lpstr>Презентация PowerPoint</vt:lpstr>
      <vt:lpstr>бюджет на 2018 год и на плановый период 2019 и 2020 годов направлен   на решение следующих ключевых задач:</vt:lpstr>
      <vt:lpstr>Доходы бюджета Зеленовского сельского поселения на 2018 год предусмотрены в сумме 5559,6 тыс. рублей</vt:lpstr>
      <vt:lpstr>Поступление собственных доходов в бюджет  Зеленовского сельского поселения в 2018 году</vt:lpstr>
      <vt:lpstr>Презентация PowerPoint</vt:lpstr>
      <vt:lpstr>Поступления в бюджет  Зеленовского сельского  поселения </vt:lpstr>
      <vt:lpstr>«бюджет развития» Зеленовского поселения на 2018 год  5693,4тыс. рублей</vt:lpstr>
      <vt:lpstr>Доля расходов бюджета Зеленовского с/п на 2018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155</cp:revision>
  <dcterms:created xsi:type="dcterms:W3CDTF">2014-05-06T10:06:48Z</dcterms:created>
  <dcterms:modified xsi:type="dcterms:W3CDTF">2018-02-26T07:44:23Z</dcterms:modified>
</cp:coreProperties>
</file>